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1"/>
  </p:notesMasterIdLst>
  <p:sldIdLst>
    <p:sldId id="256" r:id="rId2"/>
    <p:sldId id="276" r:id="rId3"/>
    <p:sldId id="257" r:id="rId4"/>
    <p:sldId id="277" r:id="rId5"/>
    <p:sldId id="261" r:id="rId6"/>
    <p:sldId id="275" r:id="rId7"/>
    <p:sldId id="259" r:id="rId8"/>
    <p:sldId id="263" r:id="rId9"/>
    <p:sldId id="265" r:id="rId10"/>
    <p:sldId id="266" r:id="rId11"/>
    <p:sldId id="268" r:id="rId12"/>
    <p:sldId id="267" r:id="rId13"/>
    <p:sldId id="269" r:id="rId14"/>
    <p:sldId id="270" r:id="rId15"/>
    <p:sldId id="271" r:id="rId16"/>
    <p:sldId id="272" r:id="rId17"/>
    <p:sldId id="273" r:id="rId18"/>
    <p:sldId id="262" r:id="rId19"/>
    <p:sldId id="274"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14" autoAdjust="0"/>
  </p:normalViewPr>
  <p:slideViewPr>
    <p:cSldViewPr>
      <p:cViewPr varScale="1">
        <p:scale>
          <a:sx n="82" d="100"/>
          <a:sy n="82" d="100"/>
        </p:scale>
        <p:origin x="-1474" y="-9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D04F9-3210-4B67-A280-6389CFCC1112}" type="datetimeFigureOut">
              <a:rPr lang="pl-PL" smtClean="0"/>
              <a:t>28.07.2025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D82F65-4493-4746-BE36-4F45297C72D7}" type="slidenum">
              <a:rPr lang="pl-PL" smtClean="0"/>
              <a:t>‹#›</a:t>
            </a:fld>
            <a:endParaRPr lang="pl-PL"/>
          </a:p>
        </p:txBody>
      </p:sp>
    </p:spTree>
    <p:extLst>
      <p:ext uri="{BB962C8B-B14F-4D97-AF65-F5344CB8AC3E}">
        <p14:creationId xmlns:p14="http://schemas.microsoft.com/office/powerpoint/2010/main" val="1335542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70FFD94-D100-4B01-B79D-6110C9CAFD43}" type="datetimeFigureOut">
              <a:rPr lang="pl-PL" smtClean="0"/>
              <a:t>28.07.2025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5C6885F-3967-42D8-A5A0-86EC4990BB90}" type="slidenum">
              <a:rPr lang="pl-PL" smtClean="0"/>
              <a:t>‹#›</a:t>
            </a:fld>
            <a:endParaRPr lang="pl-PL"/>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pl-PL" smtClean="0"/>
              <a:t>Kliknij, aby edytować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E70FFD94-D100-4B01-B79D-6110C9CAFD43}" type="datetimeFigureOut">
              <a:rPr lang="pl-PL" smtClean="0"/>
              <a:t>28.07.2025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E70FFD94-D100-4B01-B79D-6110C9CAFD43}" type="datetimeFigureOut">
              <a:rPr lang="pl-PL" smtClean="0"/>
              <a:t>28.07.2025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E70FFD94-D100-4B01-B79D-6110C9CAFD43}" type="datetimeFigureOut">
              <a:rPr lang="pl-PL" smtClean="0"/>
              <a:t>28.07.2025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95" name="Title 94"/>
          <p:cNvSpPr>
            <a:spLocks noGrp="1"/>
          </p:cNvSpPr>
          <p:nvPr>
            <p:ph type="title"/>
          </p:nvPr>
        </p:nvSpPr>
        <p:spPr>
          <a:xfrm>
            <a:off x="457200" y="4463568"/>
            <a:ext cx="8305800" cy="1143000"/>
          </a:xfrm>
        </p:spPr>
        <p:txBody>
          <a:bodyPr/>
          <a:lstStyle/>
          <a:p>
            <a:r>
              <a:rPr lang="pl-PL" smtClean="0"/>
              <a:t>Kliknij, aby edytować styl</a:t>
            </a:r>
            <a:endParaRPr lang="en-US"/>
          </a:p>
        </p:txBody>
      </p:sp>
      <p:sp>
        <p:nvSpPr>
          <p:cNvPr id="2" name="Date Placeholder 1"/>
          <p:cNvSpPr>
            <a:spLocks noGrp="1"/>
          </p:cNvSpPr>
          <p:nvPr>
            <p:ph type="dt" sz="half" idx="10"/>
          </p:nvPr>
        </p:nvSpPr>
        <p:spPr/>
        <p:txBody>
          <a:bodyPr/>
          <a:lstStyle/>
          <a:p>
            <a:fld id="{E70FFD94-D100-4B01-B79D-6110C9CAFD43}" type="datetimeFigureOut">
              <a:rPr lang="pl-PL" smtClean="0"/>
              <a:t>28.07.2025</a:t>
            </a:fld>
            <a:endParaRPr lang="pl-PL"/>
          </a:p>
        </p:txBody>
      </p:sp>
      <p:sp>
        <p:nvSpPr>
          <p:cNvPr id="91" name="Footer Placeholder 90"/>
          <p:cNvSpPr>
            <a:spLocks noGrp="1"/>
          </p:cNvSpPr>
          <p:nvPr>
            <p:ph type="ftr" sz="quarter" idx="11"/>
          </p:nvPr>
        </p:nvSpPr>
        <p:spPr/>
        <p:txBody>
          <a:bodyPr/>
          <a:lstStyle/>
          <a:p>
            <a:endParaRPr lang="pl-PL"/>
          </a:p>
        </p:txBody>
      </p:sp>
      <p:sp>
        <p:nvSpPr>
          <p:cNvPr id="92" name="Slide Number Placeholder 91"/>
          <p:cNvSpPr>
            <a:spLocks noGrp="1"/>
          </p:cNvSpPr>
          <p:nvPr>
            <p:ph type="sldNum" sz="quarter" idx="12"/>
          </p:nvPr>
        </p:nvSpPr>
        <p:spPr/>
        <p:txBody>
          <a:bodyPr/>
          <a:lstStyle/>
          <a:p>
            <a:fld id="{A5C6885F-3967-42D8-A5A0-86EC4990BB9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Date Placeholder 4"/>
          <p:cNvSpPr>
            <a:spLocks noGrp="1"/>
          </p:cNvSpPr>
          <p:nvPr>
            <p:ph type="dt" sz="half" idx="10"/>
          </p:nvPr>
        </p:nvSpPr>
        <p:spPr/>
        <p:txBody>
          <a:bodyPr/>
          <a:lstStyle/>
          <a:p>
            <a:fld id="{E70FFD94-D100-4B01-B79D-6110C9CAFD43}" type="datetimeFigureOut">
              <a:rPr lang="pl-PL" smtClean="0"/>
              <a:t>28.07.2025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E70FFD94-D100-4B01-B79D-6110C9CAFD43}" type="datetimeFigureOut">
              <a:rPr lang="pl-PL" smtClean="0"/>
              <a:t>28.07.2025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E70FFD94-D100-4B01-B79D-6110C9CAFD43}" type="datetimeFigureOut">
              <a:rPr lang="pl-PL" smtClean="0"/>
              <a:t>28.07.2025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FFD94-D100-4B01-B79D-6110C9CAFD43}" type="datetimeFigureOut">
              <a:rPr lang="pl-PL" smtClean="0"/>
              <a:t>28.07.2025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5C6885F-3967-42D8-A5A0-86EC4990BB9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E70FFD94-D100-4B01-B79D-6110C9CAFD43}" type="datetimeFigureOut">
              <a:rPr lang="pl-PL" smtClean="0"/>
              <a:t>28.07.2025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5C6885F-3967-42D8-A5A0-86EC4990BB90}" type="slidenum">
              <a:rPr lang="pl-PL" smtClean="0"/>
              <a:t>‹#›</a:t>
            </a:fld>
            <a:endParaRPr lang="pl-PL"/>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pl-PL" smtClean="0"/>
              <a:t>Kliknij, aby edytować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a:p>
        </p:txBody>
      </p:sp>
      <p:sp>
        <p:nvSpPr>
          <p:cNvPr id="5" name="Date Placeholder 4"/>
          <p:cNvSpPr>
            <a:spLocks noGrp="1"/>
          </p:cNvSpPr>
          <p:nvPr>
            <p:ph type="dt" sz="half" idx="10"/>
          </p:nvPr>
        </p:nvSpPr>
        <p:spPr/>
        <p:txBody>
          <a:bodyPr/>
          <a:lstStyle/>
          <a:p>
            <a:fld id="{E70FFD94-D100-4B01-B79D-6110C9CAFD43}" type="datetimeFigureOut">
              <a:rPr lang="pl-PL" smtClean="0"/>
              <a:t>28.07.2025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5C6885F-3967-42D8-A5A0-86EC4990BB90}" type="slidenum">
              <a:rPr lang="pl-PL" smtClean="0"/>
              <a:t>‹#›</a:t>
            </a:fld>
            <a:endParaRPr lang="pl-PL"/>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pl-PL" smtClean="0"/>
              <a:t>Kliknij, aby edytować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70FFD94-D100-4B01-B79D-6110C9CAFD43}" type="datetimeFigureOut">
              <a:rPr lang="pl-PL" smtClean="0"/>
              <a:t>28.07.2025</a:t>
            </a:fld>
            <a:endParaRPr lang="pl-PL"/>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5C6885F-3967-42D8-A5A0-86EC4990BB90}"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smtClean="0"/>
              <a:t>EDUKACJA ZDROWOTNA</a:t>
            </a:r>
            <a:endParaRPr lang="pl-PL" sz="4800" dirty="0"/>
          </a:p>
        </p:txBody>
      </p:sp>
      <p:sp>
        <p:nvSpPr>
          <p:cNvPr id="3" name="Podtytuł 2"/>
          <p:cNvSpPr>
            <a:spLocks noGrp="1"/>
          </p:cNvSpPr>
          <p:nvPr>
            <p:ph idx="1"/>
          </p:nvPr>
        </p:nvSpPr>
        <p:spPr/>
        <p:txBody>
          <a:bodyPr>
            <a:normAutofit/>
          </a:bodyPr>
          <a:lstStyle/>
          <a:p>
            <a:pPr marL="18288" indent="0">
              <a:buNone/>
            </a:pPr>
            <a:r>
              <a:rPr lang="pl-PL" dirty="0" smtClean="0"/>
              <a:t>NOWY PRZEDMIOT NAUCZANIA W POLSKIEJ SZKOLE</a:t>
            </a:r>
            <a:endParaRPr lang="pl-PL" dirty="0"/>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2492896"/>
            <a:ext cx="5748067" cy="2897026"/>
          </a:xfrm>
          <a:prstGeom prst="roundRect">
            <a:avLst>
              <a:gd name="adj" fmla="val 8594"/>
            </a:avLst>
          </a:prstGeom>
          <a:solidFill>
            <a:srgbClr val="FFFFFF">
              <a:shade val="85000"/>
            </a:srgbClr>
          </a:solidFill>
          <a:ln>
            <a:noFill/>
          </a:ln>
          <a:effectLst>
            <a:reflection blurRad="6350" stA="50000" endA="300" endPos="38500" dist="50800" dir="5400000" sy="-100000" algn="bl" rotWithShape="0"/>
          </a:effectLst>
        </p:spPr>
      </p:pic>
    </p:spTree>
    <p:extLst>
      <p:ext uri="{BB962C8B-B14F-4D97-AF65-F5344CB8AC3E}">
        <p14:creationId xmlns:p14="http://schemas.microsoft.com/office/powerpoint/2010/main" val="300754911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lstStyle/>
          <a:p>
            <a:pPr algn="ctr"/>
            <a:r>
              <a:rPr lang="pl-PL" dirty="0" smtClean="0"/>
              <a:t>3. AKTYWNOŚĆ FIZYCZNA</a:t>
            </a:r>
            <a:endParaRPr lang="pl-PL" dirty="0"/>
          </a:p>
        </p:txBody>
      </p:sp>
      <p:sp>
        <p:nvSpPr>
          <p:cNvPr id="6" name="Symbol zastępczy zawartości 5"/>
          <p:cNvSpPr>
            <a:spLocks noGrp="1"/>
          </p:cNvSpPr>
          <p:nvPr>
            <p:ph sz="half" idx="1"/>
          </p:nvPr>
        </p:nvSpPr>
        <p:spPr>
          <a:xfrm>
            <a:off x="395536" y="1484784"/>
            <a:ext cx="4038600" cy="4525963"/>
          </a:xfrm>
        </p:spPr>
        <p:txBody>
          <a:bodyPr>
            <a:noAutofit/>
          </a:bodyPr>
          <a:lstStyle/>
          <a:p>
            <a:pPr marL="0" indent="0">
              <a:buNone/>
            </a:pPr>
            <a:r>
              <a:rPr lang="pl-PL" sz="1800" b="1" dirty="0" smtClean="0"/>
              <a:t>KL.  IV-VI</a:t>
            </a:r>
          </a:p>
          <a:p>
            <a:pPr algn="just"/>
            <a:r>
              <a:rPr lang="pl-PL" sz="1600" dirty="0" smtClean="0"/>
              <a:t>Uczeń </a:t>
            </a:r>
            <a:r>
              <a:rPr lang="pl-PL" sz="1600" dirty="0"/>
              <a:t>regularnie uczestniczy w aktywnościach fizycznych, zwłaszcza na świeżym powietrzu, </a:t>
            </a:r>
            <a:r>
              <a:rPr lang="pl-PL" sz="1600" dirty="0" smtClean="0"/>
              <a:t>dbając o </a:t>
            </a:r>
            <a:r>
              <a:rPr lang="pl-PL" sz="1600" dirty="0"/>
              <a:t>odpowiedni strój i bezpieczeństwo. Zna korzyści zdrowotne wynikające z ruchu, promuje </a:t>
            </a:r>
            <a:r>
              <a:rPr lang="pl-PL" sz="1600" dirty="0" smtClean="0"/>
              <a:t>aktywność wśród </a:t>
            </a:r>
            <a:r>
              <a:rPr lang="pl-PL" sz="1600" dirty="0"/>
              <a:t>rówieśników i rodziny oraz korzysta z technologii, aby utrzymać zalecany poziom </a:t>
            </a:r>
            <a:r>
              <a:rPr lang="pl-PL" sz="1600" dirty="0" smtClean="0"/>
              <a:t>aktywności. Świadomie </a:t>
            </a:r>
            <a:r>
              <a:rPr lang="pl-PL" sz="1600" dirty="0"/>
              <a:t>ogranicza czas spędzany w pozycji siedzącej, wprowadza aktywne przerwy </a:t>
            </a:r>
            <a:r>
              <a:rPr lang="pl-PL" sz="1600" dirty="0" smtClean="0"/>
              <a:t>               i </a:t>
            </a:r>
            <a:r>
              <a:rPr lang="pl-PL" sz="1600" dirty="0"/>
              <a:t>zna </a:t>
            </a:r>
            <a:r>
              <a:rPr lang="pl-PL" sz="1600" dirty="0" smtClean="0"/>
              <a:t>negatywne skutki </a:t>
            </a:r>
            <a:r>
              <a:rPr lang="pl-PL" sz="1600" dirty="0"/>
              <a:t>siedzącego trybu życia. Regularnie wykonuje ćwiczenia relaksacyjne i </a:t>
            </a:r>
            <a:r>
              <a:rPr lang="pl-PL" sz="1600" dirty="0" smtClean="0"/>
              <a:t>oddechowe, dba </a:t>
            </a:r>
            <a:r>
              <a:rPr lang="pl-PL" sz="1600" dirty="0"/>
              <a:t>o prawidłową postawę ciała oraz jakość snu, stosując techniki relaksacyjne przed </a:t>
            </a:r>
            <a:r>
              <a:rPr lang="pl-PL" sz="1600" dirty="0" smtClean="0"/>
              <a:t>zaśnięciem. Zna </a:t>
            </a:r>
            <a:r>
              <a:rPr lang="pl-PL" sz="1600" dirty="0"/>
              <a:t>zalecaną długość </a:t>
            </a:r>
            <a:r>
              <a:rPr lang="pl-PL" sz="1600" dirty="0" smtClean="0"/>
              <a:t>snu                     </a:t>
            </a:r>
            <a:r>
              <a:rPr lang="pl-PL" sz="1600" dirty="0"/>
              <a:t>i wpływ korzystania z urządzeń elektronicznych na jego jakość.</a:t>
            </a:r>
          </a:p>
        </p:txBody>
      </p:sp>
      <p:sp>
        <p:nvSpPr>
          <p:cNvPr id="7" name="Symbol zastępczy zawartości 6"/>
          <p:cNvSpPr>
            <a:spLocks noGrp="1"/>
          </p:cNvSpPr>
          <p:nvPr>
            <p:ph sz="half" idx="2"/>
          </p:nvPr>
        </p:nvSpPr>
        <p:spPr>
          <a:xfrm>
            <a:off x="4644008" y="1484784"/>
            <a:ext cx="4038600" cy="4525963"/>
          </a:xfrm>
        </p:spPr>
        <p:txBody>
          <a:bodyPr>
            <a:normAutofit fontScale="25000" lnSpcReduction="20000"/>
          </a:bodyPr>
          <a:lstStyle/>
          <a:p>
            <a:pPr marL="0" indent="0">
              <a:buNone/>
            </a:pPr>
            <a:r>
              <a:rPr lang="pl-PL" sz="7200" b="1" dirty="0" smtClean="0"/>
              <a:t>KL. VII-VIII</a:t>
            </a:r>
          </a:p>
          <a:p>
            <a:pPr marL="0" indent="0" algn="just">
              <a:lnSpc>
                <a:spcPct val="120000"/>
              </a:lnSpc>
              <a:buNone/>
            </a:pPr>
            <a:r>
              <a:rPr lang="pl-PL" sz="6400" dirty="0" smtClean="0"/>
              <a:t>Uczeń </a:t>
            </a:r>
            <a:r>
              <a:rPr lang="pl-PL" sz="6400" dirty="0"/>
              <a:t>promuje aktywność fizyczną, angażując społeczność szkolną i lokalną do udziału w </a:t>
            </a:r>
            <a:r>
              <a:rPr lang="pl-PL" sz="6400" dirty="0" smtClean="0"/>
              <a:t>wydarzeniach,  projektach  i </a:t>
            </a:r>
            <a:r>
              <a:rPr lang="pl-PL" sz="6400" dirty="0"/>
              <a:t>wyzwaniach, które zachęcają do ruchu. Zna korzyści zdrowotne aktywności </a:t>
            </a:r>
            <a:r>
              <a:rPr lang="pl-PL" sz="6400" dirty="0" smtClean="0"/>
              <a:t>fizycznej  szczególnie              w </a:t>
            </a:r>
            <a:r>
              <a:rPr lang="pl-PL" sz="6400" dirty="0"/>
              <a:t>kontekście profilaktyki chorób, oraz potrafi planować </a:t>
            </a:r>
            <a:r>
              <a:rPr lang="pl-PL" sz="6400" dirty="0" smtClean="0"/>
              <a:t>i </a:t>
            </a:r>
            <a:r>
              <a:rPr lang="pl-PL" sz="6400" dirty="0"/>
              <a:t>monitorować swoją </a:t>
            </a:r>
            <a:r>
              <a:rPr lang="pl-PL" sz="6400" dirty="0" smtClean="0"/>
              <a:t>aktywność, wypoczynek </a:t>
            </a:r>
            <a:r>
              <a:rPr lang="pl-PL" sz="6400" dirty="0"/>
              <a:t>i sen, także przy pomocy technologii informacyjno-komunikacyjnych. Uczeń </a:t>
            </a:r>
            <a:r>
              <a:rPr lang="pl-PL" sz="6400" dirty="0" smtClean="0"/>
              <a:t>regularnie wykonuje </a:t>
            </a:r>
            <a:r>
              <a:rPr lang="pl-PL" sz="6400" dirty="0"/>
              <a:t>ćwiczenia wspierające prawidłową postawę ciała. Zastępuje bezruch ruchem w </a:t>
            </a:r>
            <a:r>
              <a:rPr lang="pl-PL" sz="6400" dirty="0" smtClean="0"/>
              <a:t>codziennych czynnościach </a:t>
            </a:r>
            <a:r>
              <a:rPr lang="pl-PL" sz="6400" dirty="0"/>
              <a:t>(np. wybierając schody zamiast windy) oraz systematycznie przemieszcza się </a:t>
            </a:r>
            <a:r>
              <a:rPr lang="pl-PL" sz="6400" dirty="0" smtClean="0"/>
              <a:t>pieszo lub </a:t>
            </a:r>
            <a:r>
              <a:rPr lang="pl-PL" sz="6400" dirty="0"/>
              <a:t>na rowerze. Rozumie znaczenie aktywnego stylu życia dla zdrowia fizycznego, psychicznego </a:t>
            </a:r>
            <a:r>
              <a:rPr lang="pl-PL" sz="6400" dirty="0" smtClean="0"/>
              <a:t>oraz ochrony </a:t>
            </a:r>
            <a:r>
              <a:rPr lang="pl-PL" sz="6400" dirty="0"/>
              <a:t>środowiska. Uczeń zna metody hartowania organizmu i rozumie korzyści zdrowotne </a:t>
            </a:r>
            <a:r>
              <a:rPr lang="pl-PL" sz="6400" dirty="0" smtClean="0"/>
              <a:t>związane z tymi praktykami</a:t>
            </a:r>
            <a:r>
              <a:rPr lang="pl-PL" dirty="0"/>
              <a:t>.</a:t>
            </a:r>
          </a:p>
        </p:txBody>
      </p:sp>
    </p:spTree>
    <p:extLst>
      <p:ext uri="{BB962C8B-B14F-4D97-AF65-F5344CB8AC3E}">
        <p14:creationId xmlns:p14="http://schemas.microsoft.com/office/powerpoint/2010/main" val="874673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pPr algn="ctr"/>
            <a:r>
              <a:rPr lang="pl-PL" dirty="0" smtClean="0"/>
              <a:t>4. ODŻYWIANIE</a:t>
            </a:r>
            <a:endParaRPr lang="pl-PL" dirty="0"/>
          </a:p>
        </p:txBody>
      </p:sp>
      <p:sp>
        <p:nvSpPr>
          <p:cNvPr id="3" name="Symbol zastępczy zawartości 2"/>
          <p:cNvSpPr>
            <a:spLocks noGrp="1"/>
          </p:cNvSpPr>
          <p:nvPr>
            <p:ph sz="half" idx="1"/>
          </p:nvPr>
        </p:nvSpPr>
        <p:spPr>
          <a:xfrm>
            <a:off x="467544" y="1196752"/>
            <a:ext cx="4038600" cy="4525963"/>
          </a:xfrm>
        </p:spPr>
        <p:txBody>
          <a:bodyPr>
            <a:noAutofit/>
          </a:bodyPr>
          <a:lstStyle/>
          <a:p>
            <a:pPr marL="0" indent="0">
              <a:buNone/>
            </a:pPr>
            <a:endParaRPr lang="pl-PL" sz="1400" dirty="0" smtClean="0"/>
          </a:p>
          <a:p>
            <a:pPr marL="0" indent="0">
              <a:buNone/>
            </a:pPr>
            <a:r>
              <a:rPr lang="pl-PL" sz="1400" dirty="0" smtClean="0"/>
              <a:t>KL.IV-VI</a:t>
            </a:r>
            <a:endParaRPr lang="pl-PL" sz="1400" dirty="0" smtClean="0"/>
          </a:p>
          <a:p>
            <a:pPr algn="just"/>
            <a:r>
              <a:rPr lang="pl-PL" sz="1600" dirty="0" smtClean="0"/>
              <a:t>Uczeń </a:t>
            </a:r>
            <a:r>
              <a:rPr lang="pl-PL" sz="1600" dirty="0"/>
              <a:t>stosuje zasady zdrowego żywienia, kierując się talerzem zdrowego żywienia, regularnie </a:t>
            </a:r>
            <a:r>
              <a:rPr lang="pl-PL" sz="1600" dirty="0" smtClean="0"/>
              <a:t>spożywając  posiłki </a:t>
            </a:r>
            <a:r>
              <a:rPr lang="pl-PL" sz="1600" dirty="0"/>
              <a:t>i dbając o odpowiednią ilość warzyw i owoców. Dopasowuje wielkość porcji do swoich </a:t>
            </a:r>
            <a:r>
              <a:rPr lang="pl-PL" sz="1600" dirty="0" smtClean="0"/>
              <a:t>potrzeb i </a:t>
            </a:r>
            <a:r>
              <a:rPr lang="pl-PL" sz="1600" dirty="0"/>
              <a:t>unika niezdrowej żywności, takiej jak fast food czy słodycze. Dba o zdrowe nawadnianie, </a:t>
            </a:r>
            <a:r>
              <a:rPr lang="pl-PL" sz="1600" dirty="0" smtClean="0"/>
              <a:t>unikając słodzonych </a:t>
            </a:r>
            <a:r>
              <a:rPr lang="pl-PL" sz="1600" dirty="0"/>
              <a:t>napojów. Samodzielnie przygotowuje zdrowe posiłki i przekąski, wybierając produkty </a:t>
            </a:r>
            <a:r>
              <a:rPr lang="pl-PL" sz="1600" dirty="0" smtClean="0"/>
              <a:t>bogate w </a:t>
            </a:r>
            <a:r>
              <a:rPr lang="pl-PL" sz="1600" dirty="0"/>
              <a:t>składniki odżywcze, potrafi ocenić świeżość produktów. Uprawia rośliny jadalne i wskazuje </a:t>
            </a:r>
            <a:r>
              <a:rPr lang="pl-PL" sz="1600" dirty="0" smtClean="0"/>
              <a:t>korzystne produkty </a:t>
            </a:r>
            <a:r>
              <a:rPr lang="pl-PL" sz="1600" dirty="0"/>
              <a:t>pochodzenia roślinnego. Zna zasady rozpoznawania oznaczeń na etykietach </a:t>
            </a:r>
            <a:r>
              <a:rPr lang="pl-PL" sz="1600" dirty="0" smtClean="0"/>
              <a:t>produktów, w </a:t>
            </a:r>
            <a:r>
              <a:rPr lang="pl-PL" sz="1600" dirty="0"/>
              <a:t>tym wartości odżywczej i alergenów, oraz potrafi korzystać z aplikacji mobilnych do analizy </a:t>
            </a:r>
            <a:r>
              <a:rPr lang="pl-PL" sz="1600" dirty="0" smtClean="0"/>
              <a:t>składu. Potrafi </a:t>
            </a:r>
            <a:r>
              <a:rPr lang="pl-PL" sz="1600" dirty="0"/>
              <a:t>również szacować zapotrzebowanie na produkty, aby uniknąć ich marnotrawienia</a:t>
            </a:r>
            <a:r>
              <a:rPr lang="pl-PL" sz="1400" dirty="0"/>
              <a:t>.</a:t>
            </a:r>
          </a:p>
        </p:txBody>
      </p:sp>
      <p:sp>
        <p:nvSpPr>
          <p:cNvPr id="4" name="Symbol zastępczy zawartości 3"/>
          <p:cNvSpPr>
            <a:spLocks noGrp="1"/>
          </p:cNvSpPr>
          <p:nvPr>
            <p:ph sz="half" idx="2"/>
          </p:nvPr>
        </p:nvSpPr>
        <p:spPr>
          <a:xfrm>
            <a:off x="4572000" y="1340768"/>
            <a:ext cx="4038600" cy="4525963"/>
          </a:xfrm>
        </p:spPr>
        <p:txBody>
          <a:bodyPr>
            <a:noAutofit/>
          </a:bodyPr>
          <a:lstStyle/>
          <a:p>
            <a:pPr marL="0" indent="0">
              <a:buNone/>
            </a:pPr>
            <a:r>
              <a:rPr lang="pl-PL" sz="1400" dirty="0" smtClean="0"/>
              <a:t> KL.VII- VIII</a:t>
            </a:r>
          </a:p>
          <a:p>
            <a:pPr algn="just"/>
            <a:r>
              <a:rPr lang="pl-PL" sz="1400" dirty="0"/>
              <a:t>Uczeń dowiaduje się, że samodzielne planowanie i komponowanie zbilansowanych posiłków </a:t>
            </a:r>
            <a:r>
              <a:rPr lang="pl-PL" sz="1400" dirty="0" smtClean="0"/>
              <a:t>powinno odbywać </a:t>
            </a:r>
            <a:r>
              <a:rPr lang="pl-PL" sz="1400" dirty="0"/>
              <a:t>się zgodnie z zaleceniami talerza zdrowego żywienia. Potrafi zaplanować zdrowy </a:t>
            </a:r>
            <a:r>
              <a:rPr lang="pl-PL" sz="1400" dirty="0" smtClean="0"/>
              <a:t>posiłek z </a:t>
            </a:r>
            <a:r>
              <a:rPr lang="pl-PL" sz="1400" dirty="0"/>
              <a:t>wykorzystaniem technologii informacyjno-komunikacyjnych, takich jak np. aplikacje </a:t>
            </a:r>
            <a:r>
              <a:rPr lang="pl-PL" sz="1400" dirty="0" smtClean="0"/>
              <a:t>mobilne czy </a:t>
            </a:r>
            <a:r>
              <a:rPr lang="pl-PL" sz="1400" dirty="0"/>
              <a:t>programy komputerowe. Uczeń potrafi przygotować napój izotoniczny oraz posiłki </a:t>
            </a:r>
            <a:r>
              <a:rPr lang="pl-PL" sz="1400" dirty="0" err="1" smtClean="0"/>
              <a:t>przedwysiłkowe</a:t>
            </a:r>
            <a:r>
              <a:rPr lang="pl-PL" sz="1400" dirty="0" smtClean="0"/>
              <a:t> i </a:t>
            </a:r>
            <a:r>
              <a:rPr lang="pl-PL" sz="1400" dirty="0"/>
              <a:t>powysiłkowe, dostosowując je do swoich potrzeb. Uczeń rozumie konsekwencje zdrowotne </a:t>
            </a:r>
            <a:r>
              <a:rPr lang="pl-PL" sz="1400" dirty="0" smtClean="0"/>
              <a:t>wynikające </a:t>
            </a:r>
            <a:r>
              <a:rPr lang="pl-PL" sz="1400" dirty="0" smtClean="0"/>
              <a:t>                          z </a:t>
            </a:r>
            <a:r>
              <a:rPr lang="pl-PL" sz="1400" dirty="0"/>
              <a:t>niewłaściwego odżywiania, takie jak nadwaga, otyłość, </a:t>
            </a:r>
            <a:r>
              <a:rPr lang="pl-PL" sz="1400" dirty="0" err="1"/>
              <a:t>insulinooporność</a:t>
            </a:r>
            <a:r>
              <a:rPr lang="pl-PL" sz="1400" dirty="0"/>
              <a:t>, Hashimoto, cukrzyca typu </a:t>
            </a:r>
            <a:r>
              <a:rPr lang="pl-PL" sz="1400" dirty="0" smtClean="0"/>
              <a:t>2, oraz </a:t>
            </a:r>
            <a:r>
              <a:rPr lang="pl-PL" sz="1400" dirty="0"/>
              <a:t>choroby układu krążenia, a także omawia znaczenie diety w kontekście </a:t>
            </a:r>
            <a:r>
              <a:rPr lang="pl-PL" sz="1400" dirty="0" smtClean="0"/>
              <a:t>chorób autoimmunologicznych </a:t>
            </a:r>
            <a:r>
              <a:rPr lang="pl-PL" sz="1400" dirty="0"/>
              <a:t>i alergii pokarmowych. Uczeń dowiaduje się o negatywnych skutkach </a:t>
            </a:r>
            <a:r>
              <a:rPr lang="pl-PL" sz="1400" dirty="0" smtClean="0"/>
              <a:t>stosowania nieprawidłowych </a:t>
            </a:r>
            <a:r>
              <a:rPr lang="pl-PL" sz="1400" dirty="0"/>
              <a:t>diet, nadużywania suplementów, spożywania napojów energetyzujących </a:t>
            </a:r>
            <a:r>
              <a:rPr lang="pl-PL" sz="1400" dirty="0" smtClean="0"/>
              <a:t>oraz stosowania </a:t>
            </a:r>
            <a:r>
              <a:rPr lang="pl-PL" sz="1400" dirty="0"/>
              <a:t>środków dopingujących.</a:t>
            </a:r>
          </a:p>
        </p:txBody>
      </p:sp>
    </p:spTree>
    <p:extLst>
      <p:ext uri="{BB962C8B-B14F-4D97-AF65-F5344CB8AC3E}">
        <p14:creationId xmlns:p14="http://schemas.microsoft.com/office/powerpoint/2010/main" val="96139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5. ZDROWIE PSYCHICZNE</a:t>
            </a:r>
            <a:endParaRPr lang="pl-PL" dirty="0"/>
          </a:p>
        </p:txBody>
      </p:sp>
      <p:sp>
        <p:nvSpPr>
          <p:cNvPr id="3" name="Symbol zastępczy zawartości 2"/>
          <p:cNvSpPr>
            <a:spLocks noGrp="1"/>
          </p:cNvSpPr>
          <p:nvPr>
            <p:ph sz="half" idx="1"/>
          </p:nvPr>
        </p:nvSpPr>
        <p:spPr/>
        <p:txBody>
          <a:bodyPr>
            <a:normAutofit fontScale="55000" lnSpcReduction="20000"/>
          </a:bodyPr>
          <a:lstStyle/>
          <a:p>
            <a:pPr marL="0" indent="0">
              <a:buNone/>
            </a:pPr>
            <a:r>
              <a:rPr lang="pl-PL" dirty="0" smtClean="0"/>
              <a:t> </a:t>
            </a:r>
            <a:r>
              <a:rPr lang="pl-PL" sz="2900" dirty="0" smtClean="0"/>
              <a:t>KL. IV-VI</a:t>
            </a:r>
          </a:p>
          <a:p>
            <a:pPr algn="just"/>
            <a:r>
              <a:rPr lang="pl-PL" sz="2900" dirty="0"/>
              <a:t>Uczeń rozumie pojęcie zdrowia psychicznego, wymienia czynniki chroniące je i ryzyko zaburzeń. </a:t>
            </a:r>
            <a:r>
              <a:rPr lang="pl-PL" sz="2900" dirty="0" smtClean="0"/>
              <a:t>Potrafi rozpoznawać </a:t>
            </a:r>
            <a:r>
              <a:rPr lang="pl-PL" sz="2900" dirty="0"/>
              <a:t>emocje u siebie i innych oraz stosować techniki radzenia sobie z emocjami, w tym </a:t>
            </a:r>
            <a:r>
              <a:rPr lang="pl-PL" sz="2900" dirty="0" smtClean="0"/>
              <a:t>uważność. Zna </a:t>
            </a:r>
            <a:r>
              <a:rPr lang="pl-PL" sz="2900" dirty="0"/>
              <a:t>zasady pierwszej pomocy emocjonalnej i potrafi radzić sobie ze stresem, budując </a:t>
            </a:r>
            <a:r>
              <a:rPr lang="pl-PL" sz="2900" dirty="0" smtClean="0"/>
              <a:t>pozytywną samoocenę </a:t>
            </a:r>
            <a:r>
              <a:rPr lang="pl-PL" sz="2900" dirty="0" smtClean="0"/>
              <a:t>               i </a:t>
            </a:r>
            <a:r>
              <a:rPr lang="pl-PL" sz="2900" dirty="0"/>
              <a:t>obraz siebie. Uczeń stosuje postawę asertywną, rozróżniając ją od postaw </a:t>
            </a:r>
            <a:r>
              <a:rPr lang="pl-PL" sz="2900" dirty="0" smtClean="0"/>
              <a:t>agresywnych i </a:t>
            </a:r>
            <a:r>
              <a:rPr lang="pl-PL" sz="2900" dirty="0"/>
              <a:t>uległych. Zna pojęcie przemocy i wie, jak reagować na nią oraz gdzie szukać pomocy. </a:t>
            </a:r>
            <a:r>
              <a:rPr lang="pl-PL" sz="2900" dirty="0" smtClean="0"/>
              <a:t>Rozumie konsekwencje </a:t>
            </a:r>
            <a:r>
              <a:rPr lang="pl-PL" sz="2900" dirty="0"/>
              <a:t>autoagresji i wie, gdzie może otrzymać wsparcie. Uczeń zna zasady komunikacji </a:t>
            </a:r>
            <a:r>
              <a:rPr lang="pl-PL" sz="2900" dirty="0" smtClean="0"/>
              <a:t>werbalnej i </a:t>
            </a:r>
            <a:r>
              <a:rPr lang="pl-PL" sz="2900" dirty="0"/>
              <a:t>niewerbalnej oraz potrafi rozwijać </a:t>
            </a:r>
            <a:r>
              <a:rPr lang="pl-PL" sz="2900" dirty="0" smtClean="0"/>
              <a:t>umiejętności  komunikacyjne</a:t>
            </a:r>
            <a:r>
              <a:rPr lang="pl-PL" sz="2900" dirty="0"/>
              <a:t>. Wie, gdzie szukać </a:t>
            </a:r>
            <a:r>
              <a:rPr lang="pl-PL" sz="2900" dirty="0" smtClean="0"/>
              <a:t>pomocy psychologicznej </a:t>
            </a:r>
            <a:r>
              <a:rPr lang="pl-PL" sz="2900" dirty="0"/>
              <a:t>oraz rozumie potrzeby osób z zaburzeniami </a:t>
            </a:r>
            <a:r>
              <a:rPr lang="pl-PL" sz="2900" dirty="0" err="1"/>
              <a:t>neurorozwojowymi</a:t>
            </a:r>
            <a:r>
              <a:rPr lang="pl-PL" sz="2900" dirty="0"/>
              <a:t> </a:t>
            </a:r>
            <a:r>
              <a:rPr lang="pl-PL" sz="2900" dirty="0" smtClean="0"/>
              <a:t>                 i </a:t>
            </a:r>
            <a:r>
              <a:rPr lang="pl-PL" sz="2900" dirty="0" err="1" smtClean="0"/>
              <a:t>niepełnosprawnościam</a:t>
            </a:r>
            <a:r>
              <a:rPr lang="pl-PL" sz="2900" dirty="0" smtClean="0"/>
              <a:t> fizycznymi</a:t>
            </a:r>
            <a:r>
              <a:rPr lang="pl-PL" sz="2900" dirty="0"/>
              <a:t>.</a:t>
            </a:r>
          </a:p>
          <a:p>
            <a:pPr algn="just"/>
            <a:endParaRPr lang="pl-PL" sz="2900" dirty="0"/>
          </a:p>
        </p:txBody>
      </p:sp>
      <p:sp>
        <p:nvSpPr>
          <p:cNvPr id="4" name="Symbol zastępczy zawartości 3"/>
          <p:cNvSpPr>
            <a:spLocks noGrp="1"/>
          </p:cNvSpPr>
          <p:nvPr>
            <p:ph sz="half" idx="2"/>
          </p:nvPr>
        </p:nvSpPr>
        <p:spPr/>
        <p:txBody>
          <a:bodyPr>
            <a:normAutofit fontScale="55000" lnSpcReduction="20000"/>
          </a:bodyPr>
          <a:lstStyle/>
          <a:p>
            <a:pPr marL="0" indent="0">
              <a:buNone/>
            </a:pPr>
            <a:r>
              <a:rPr lang="pl-PL" dirty="0" smtClean="0"/>
              <a:t> KL.VII-VIII</a:t>
            </a:r>
          </a:p>
          <a:p>
            <a:pPr algn="just"/>
            <a:r>
              <a:rPr lang="pl-PL" dirty="0"/>
              <a:t>Uczeń omawia zależność między emocjami, myślami a objawami fizycznymi i zachowaniem. </a:t>
            </a:r>
            <a:r>
              <a:rPr lang="pl-PL" dirty="0" smtClean="0"/>
              <a:t>Uczeń, analizuje </a:t>
            </a:r>
            <a:r>
              <a:rPr lang="pl-PL" dirty="0"/>
              <a:t>swoje zachowanie, </a:t>
            </a:r>
            <a:r>
              <a:rPr lang="pl-PL" dirty="0" smtClean="0"/>
              <a:t>uczucia               </a:t>
            </a:r>
            <a:r>
              <a:rPr lang="pl-PL" dirty="0"/>
              <a:t>i potrzeby w różnych sytuacjach, budując poczucie własnej </a:t>
            </a:r>
            <a:r>
              <a:rPr lang="pl-PL" dirty="0" smtClean="0"/>
              <a:t>wartości. Uczeń </a:t>
            </a:r>
            <a:r>
              <a:rPr lang="pl-PL" dirty="0"/>
              <a:t>dba </a:t>
            </a:r>
            <a:r>
              <a:rPr lang="pl-PL" dirty="0" smtClean="0"/>
              <a:t>                      o </a:t>
            </a:r>
            <a:r>
              <a:rPr lang="pl-PL" dirty="0"/>
              <a:t>pozytywny obraz własnego ciała, analizując wpływ Internetu i mediów </a:t>
            </a:r>
            <a:r>
              <a:rPr lang="pl-PL" dirty="0" smtClean="0"/>
              <a:t>społecznościowych na </a:t>
            </a:r>
            <a:r>
              <a:rPr lang="pl-PL" dirty="0"/>
              <a:t>postrzeganie siebie. Uczeń stosuje zasady pierwszej pomocy emocjonalnej w stosunku do </a:t>
            </a:r>
            <a:r>
              <a:rPr lang="pl-PL" dirty="0" smtClean="0"/>
              <a:t>osób z </a:t>
            </a:r>
            <a:r>
              <a:rPr lang="pl-PL" dirty="0"/>
              <a:t>najbliższego otoczenia. Wymagania fakultatywne (nauczyciel realizuje przynajmniej jedno z </a:t>
            </a:r>
            <a:r>
              <a:rPr lang="pl-PL" dirty="0" smtClean="0"/>
              <a:t>wymagań fakultatywnych</a:t>
            </a:r>
            <a:r>
              <a:rPr lang="pl-PL" dirty="0"/>
              <a:t>) obejmują poniższe zagadnienia. Uczeń identyfikuje czynniki indywidualne i </a:t>
            </a:r>
            <a:r>
              <a:rPr lang="pl-PL" dirty="0" smtClean="0"/>
              <a:t>środowiskowe mające </a:t>
            </a:r>
            <a:r>
              <a:rPr lang="pl-PL" dirty="0"/>
              <a:t>wpływ na jego dobrostan, stosując odpowiednie techniki radzenia sobie z trudnościami. </a:t>
            </a:r>
            <a:r>
              <a:rPr lang="pl-PL" dirty="0" smtClean="0"/>
              <a:t>Uczeń omawia </a:t>
            </a:r>
            <a:r>
              <a:rPr lang="pl-PL" dirty="0"/>
              <a:t>potrzeby osób z zaburzeniami psychicznymi, takimi jak zaburzenia depresyjne, </a:t>
            </a:r>
            <a:r>
              <a:rPr lang="pl-PL" dirty="0" smtClean="0"/>
              <a:t>lękowe, psychotyczne </a:t>
            </a:r>
            <a:r>
              <a:rPr lang="pl-PL" dirty="0"/>
              <a:t>oraz zaburzenia odżywiania, które występują najczęściej w okresie dojrzewania.</a:t>
            </a:r>
          </a:p>
        </p:txBody>
      </p:sp>
    </p:spTree>
    <p:extLst>
      <p:ext uri="{BB962C8B-B14F-4D97-AF65-F5344CB8AC3E}">
        <p14:creationId xmlns:p14="http://schemas.microsoft.com/office/powerpoint/2010/main" val="2261866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6.ZDROWIE SPOŁECZNE</a:t>
            </a:r>
            <a:endParaRPr lang="pl-PL" dirty="0"/>
          </a:p>
        </p:txBody>
      </p:sp>
      <p:sp>
        <p:nvSpPr>
          <p:cNvPr id="3" name="Symbol zastępczy zawartości 2"/>
          <p:cNvSpPr>
            <a:spLocks noGrp="1"/>
          </p:cNvSpPr>
          <p:nvPr>
            <p:ph sz="half" idx="1"/>
          </p:nvPr>
        </p:nvSpPr>
        <p:spPr/>
        <p:txBody>
          <a:bodyPr>
            <a:normAutofit fontScale="62500" lnSpcReduction="20000"/>
          </a:bodyPr>
          <a:lstStyle/>
          <a:p>
            <a:pPr marL="0" indent="0">
              <a:buNone/>
            </a:pPr>
            <a:r>
              <a:rPr lang="pl-PL" dirty="0" smtClean="0"/>
              <a:t>   KL.IV-VI</a:t>
            </a:r>
          </a:p>
          <a:p>
            <a:pPr algn="just"/>
            <a:r>
              <a:rPr lang="pl-PL" dirty="0"/>
              <a:t>Uczeń rozumie pojęcia koleżeństwa, przyjaźni, zauroczenia, zakochania i miłości, potrafi </a:t>
            </a:r>
            <a:r>
              <a:rPr lang="pl-PL" dirty="0" smtClean="0"/>
              <a:t>rozpoznać niewłaściwe </a:t>
            </a:r>
            <a:r>
              <a:rPr lang="pl-PL" dirty="0"/>
              <a:t>zachowania w tych relacjach. Zna funkcje rodziny oraz jej rolę w życiu osobistym, </a:t>
            </a:r>
            <a:r>
              <a:rPr lang="pl-PL" dirty="0" smtClean="0"/>
              <a:t>potrafi opisać </a:t>
            </a:r>
            <a:r>
              <a:rPr lang="pl-PL" dirty="0"/>
              <a:t>jej prawidłowe funkcjonowanie i wartość dla człowieka. Uczeń zna czynniki </a:t>
            </a:r>
            <a:r>
              <a:rPr lang="pl-PL" dirty="0" smtClean="0"/>
              <a:t>wpływające na </a:t>
            </a:r>
            <a:r>
              <a:rPr lang="pl-PL" dirty="0"/>
              <a:t>atmosferę w rodzinie oraz prawa i obowiązki dziecka i rodziców. Potrafi wskazać sposoby </a:t>
            </a:r>
            <a:r>
              <a:rPr lang="pl-PL" dirty="0" smtClean="0"/>
              <a:t>dbania o </a:t>
            </a:r>
            <a:r>
              <a:rPr lang="pl-PL" dirty="0"/>
              <a:t>więzi rodzinne z matką, ojcem, rodzeństwem i dalszą rodziną. Jest świadomy zmian, jakie </a:t>
            </a:r>
            <a:r>
              <a:rPr lang="pl-PL" dirty="0" smtClean="0"/>
              <a:t>mogą występować </a:t>
            </a:r>
            <a:r>
              <a:rPr lang="pl-PL" dirty="0"/>
              <a:t>w rodzinach, takich jak separacja, rozwód, adopcja czy choroba, wie, jak radzić sobie w </a:t>
            </a:r>
            <a:r>
              <a:rPr lang="pl-PL" dirty="0" smtClean="0"/>
              <a:t>tych sytuacjach</a:t>
            </a:r>
            <a:r>
              <a:rPr lang="pl-PL" dirty="0"/>
              <a:t>.</a:t>
            </a:r>
          </a:p>
        </p:txBody>
      </p:sp>
      <p:sp>
        <p:nvSpPr>
          <p:cNvPr id="4" name="Symbol zastępczy zawartości 3"/>
          <p:cNvSpPr>
            <a:spLocks noGrp="1"/>
          </p:cNvSpPr>
          <p:nvPr>
            <p:ph sz="half" idx="2"/>
          </p:nvPr>
        </p:nvSpPr>
        <p:spPr/>
        <p:txBody>
          <a:bodyPr>
            <a:normAutofit fontScale="62500" lnSpcReduction="20000"/>
          </a:bodyPr>
          <a:lstStyle/>
          <a:p>
            <a:pPr marL="0" indent="0">
              <a:buNone/>
            </a:pPr>
            <a:r>
              <a:rPr lang="pl-PL" dirty="0" smtClean="0"/>
              <a:t>KL VII-VIII</a:t>
            </a:r>
          </a:p>
          <a:p>
            <a:pPr algn="just"/>
            <a:r>
              <a:rPr lang="pl-PL" dirty="0"/>
              <a:t>Uczeń rozpoznaje oznaki zakochania, wie że różnią się od popędu seksualnego i miłości, a także </a:t>
            </a:r>
            <a:r>
              <a:rPr lang="pl-PL" dirty="0" smtClean="0"/>
              <a:t>potrafi odróżnić </a:t>
            </a:r>
            <a:r>
              <a:rPr lang="pl-PL" dirty="0"/>
              <a:t>miłość młodzieńczą od miłości dojrzałej. Uczeń nawiązuje i utrzymuje relacje </a:t>
            </a:r>
            <a:r>
              <a:rPr lang="pl-PL" dirty="0" smtClean="0"/>
              <a:t>interpersonalne, dbając </a:t>
            </a:r>
            <a:r>
              <a:rPr lang="pl-PL" dirty="0"/>
              <a:t>o swoje potrzeby, jednocześnie szanując potrzeby innych osób, a także rozumie swoją </a:t>
            </a:r>
            <a:r>
              <a:rPr lang="pl-PL" dirty="0" smtClean="0"/>
              <a:t>rolę w </a:t>
            </a:r>
            <a:r>
              <a:rPr lang="pl-PL" dirty="0"/>
              <a:t>budowaniu pozytywnej atmosfery w rodzinie. Uczeń rozpoznaje manipulację w swoim </a:t>
            </a:r>
            <a:r>
              <a:rPr lang="pl-PL" dirty="0" smtClean="0"/>
              <a:t>otoczeniu i </a:t>
            </a:r>
            <a:r>
              <a:rPr lang="pl-PL" dirty="0"/>
              <a:t>reaguje na nią asertywnie, omawia sposoby rozwiązywania problemów i konfliktów, w tym </a:t>
            </a:r>
            <a:r>
              <a:rPr lang="pl-PL" dirty="0" smtClean="0"/>
              <a:t>alternatywne metody </a:t>
            </a:r>
            <a:r>
              <a:rPr lang="pl-PL" dirty="0"/>
              <a:t>rozwiązywania sporów, takie jak mediacje.</a:t>
            </a:r>
          </a:p>
          <a:p>
            <a:pPr algn="just"/>
            <a:endParaRPr lang="pl-PL" dirty="0"/>
          </a:p>
        </p:txBody>
      </p:sp>
    </p:spTree>
    <p:extLst>
      <p:ext uri="{BB962C8B-B14F-4D97-AF65-F5344CB8AC3E}">
        <p14:creationId xmlns:p14="http://schemas.microsoft.com/office/powerpoint/2010/main" val="3765990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7. DOJRZEWANIE</a:t>
            </a:r>
            <a:endParaRPr lang="pl-PL" dirty="0"/>
          </a:p>
        </p:txBody>
      </p:sp>
      <p:sp>
        <p:nvSpPr>
          <p:cNvPr id="3" name="Symbol zastępczy zawartości 2"/>
          <p:cNvSpPr>
            <a:spLocks noGrp="1"/>
          </p:cNvSpPr>
          <p:nvPr>
            <p:ph sz="half" idx="1"/>
          </p:nvPr>
        </p:nvSpPr>
        <p:spPr/>
        <p:txBody>
          <a:bodyPr>
            <a:normAutofit fontScale="55000" lnSpcReduction="20000"/>
          </a:bodyPr>
          <a:lstStyle/>
          <a:p>
            <a:pPr marL="0" indent="0">
              <a:buNone/>
            </a:pPr>
            <a:r>
              <a:rPr lang="pl-PL" b="1" dirty="0" smtClean="0"/>
              <a:t>KL IV-VI</a:t>
            </a:r>
          </a:p>
          <a:p>
            <a:pPr algn="just"/>
            <a:r>
              <a:rPr lang="pl-PL" sz="2900" dirty="0" smtClean="0"/>
              <a:t>Uczeń </a:t>
            </a:r>
            <a:r>
              <a:rPr lang="pl-PL" sz="2900" dirty="0"/>
              <a:t>rozumie fizyczne, psychiczne, emocjonalne i społeczne zmiany zachodzące w okresie </a:t>
            </a:r>
            <a:r>
              <a:rPr lang="pl-PL" sz="2900" dirty="0" smtClean="0"/>
              <a:t>dojrzewania oraz </a:t>
            </a:r>
            <a:r>
              <a:rPr lang="pl-PL" sz="2900" dirty="0"/>
              <a:t>wpływ zmian w mózgu na zachowanie nastolatków. Zna różnice między dojrzewaniem </a:t>
            </a:r>
            <a:r>
              <a:rPr lang="pl-PL" sz="2900" dirty="0" smtClean="0"/>
              <a:t>fizycznym a </a:t>
            </a:r>
            <a:r>
              <a:rPr lang="pl-PL" sz="2900" dirty="0"/>
              <a:t>dojrzałością psychiczną. Uczeń potrafi zidentyfikować zmiany w okresie dojrzewania, które mieszczą </a:t>
            </a:r>
            <a:r>
              <a:rPr lang="pl-PL" sz="2900" dirty="0" smtClean="0"/>
              <a:t>się w </a:t>
            </a:r>
            <a:r>
              <a:rPr lang="pl-PL" sz="2900" dirty="0"/>
              <a:t>normie medycznej, takie jak zmiany sylwetki, trądzik czy wzrost piersi, a także te odbiegające od </a:t>
            </a:r>
            <a:r>
              <a:rPr lang="pl-PL" sz="2900" dirty="0" smtClean="0"/>
              <a:t>normy, jak </a:t>
            </a:r>
            <a:r>
              <a:rPr lang="pl-PL" sz="2900" dirty="0"/>
              <a:t>przedwczesne lub opóźnione dojrzewanie. Zna zasady higieny osobistej związanej ze </a:t>
            </a:r>
            <a:r>
              <a:rPr lang="pl-PL" sz="2900" dirty="0" smtClean="0"/>
              <a:t>zmianami dojrzewania</a:t>
            </a:r>
            <a:r>
              <a:rPr lang="pl-PL" sz="2900" dirty="0"/>
              <a:t>, w tym higienę skóry twarzy, całego ciała i narządów płciowych, oraz wie, jak </a:t>
            </a:r>
            <a:r>
              <a:rPr lang="pl-PL" sz="2900" dirty="0" smtClean="0"/>
              <a:t>używać podpasek </a:t>
            </a:r>
            <a:r>
              <a:rPr lang="pl-PL" sz="2900" dirty="0"/>
              <a:t>i tamponów. Rozumie etapy cyklu miesiączkowego i ich wpływ na codzienne </a:t>
            </a:r>
            <a:r>
              <a:rPr lang="pl-PL" sz="2900" dirty="0" smtClean="0"/>
              <a:t>funkcjonowanie i </a:t>
            </a:r>
            <a:r>
              <a:rPr lang="pl-PL" sz="2900" dirty="0"/>
              <a:t>samopoczucie.</a:t>
            </a:r>
          </a:p>
        </p:txBody>
      </p:sp>
      <p:sp>
        <p:nvSpPr>
          <p:cNvPr id="4" name="Symbol zastępczy zawartości 3"/>
          <p:cNvSpPr>
            <a:spLocks noGrp="1"/>
          </p:cNvSpPr>
          <p:nvPr>
            <p:ph sz="half" idx="2"/>
          </p:nvPr>
        </p:nvSpPr>
        <p:spPr/>
        <p:txBody>
          <a:bodyPr>
            <a:normAutofit fontScale="55000" lnSpcReduction="20000"/>
          </a:bodyPr>
          <a:lstStyle/>
          <a:p>
            <a:pPr marL="0" indent="0">
              <a:buNone/>
            </a:pPr>
            <a:r>
              <a:rPr lang="pl-PL" dirty="0" smtClean="0"/>
              <a:t> </a:t>
            </a:r>
            <a:r>
              <a:rPr lang="pl-PL" b="1" dirty="0" smtClean="0"/>
              <a:t>KL VII-VIII</a:t>
            </a:r>
          </a:p>
          <a:p>
            <a:pPr algn="just"/>
            <a:r>
              <a:rPr lang="pl-PL" sz="2900" dirty="0"/>
              <a:t>Uczeń dowiaduje się, jakie są cele rozwojowe i wyzwania etapu dojrzewania oraz kolejnych etapów </a:t>
            </a:r>
            <a:r>
              <a:rPr lang="pl-PL" sz="2900" dirty="0" smtClean="0"/>
              <a:t>życia człowieka</a:t>
            </a:r>
            <a:r>
              <a:rPr lang="pl-PL" sz="2900" dirty="0"/>
              <a:t>, w tym menopauzy, andropauzy i starości. Uczeń omawia czynniki wpływające na </a:t>
            </a:r>
            <a:r>
              <a:rPr lang="pl-PL" sz="2900" dirty="0" smtClean="0"/>
              <a:t>prawidłowy rozwój </a:t>
            </a:r>
            <a:r>
              <a:rPr lang="pl-PL" sz="2900" dirty="0"/>
              <a:t>płciowy, monitoruje stan swojego ciała oraz identyfikuje możliwe nieprawidłowości i urazy </a:t>
            </a:r>
            <a:r>
              <a:rPr lang="pl-PL" sz="2900" dirty="0" smtClean="0"/>
              <a:t>układu moczowo-płciowego</a:t>
            </a:r>
            <a:r>
              <a:rPr lang="pl-PL" sz="2900" dirty="0"/>
              <a:t>, takie jak </a:t>
            </a:r>
            <a:r>
              <a:rPr lang="pl-PL" sz="2900" dirty="0" err="1"/>
              <a:t>endometrioza</a:t>
            </a:r>
            <a:r>
              <a:rPr lang="pl-PL" sz="2900" dirty="0"/>
              <a:t>, </a:t>
            </a:r>
            <a:r>
              <a:rPr lang="pl-PL" sz="2900" dirty="0" err="1"/>
              <a:t>adenomioza</a:t>
            </a:r>
            <a:r>
              <a:rPr lang="pl-PL" sz="2900" dirty="0"/>
              <a:t>, zespół </a:t>
            </a:r>
            <a:r>
              <a:rPr lang="pl-PL" sz="2900" dirty="0" err="1"/>
              <a:t>policystycznych</a:t>
            </a:r>
            <a:r>
              <a:rPr lang="pl-PL" sz="2900" dirty="0"/>
              <a:t> jajników, </a:t>
            </a:r>
            <a:r>
              <a:rPr lang="pl-PL" sz="2900" dirty="0" smtClean="0"/>
              <a:t>nietrzymanie moczu</a:t>
            </a:r>
            <a:r>
              <a:rPr lang="pl-PL" sz="2900" dirty="0"/>
              <a:t>, skręt jądra, złamanie prącia, wnętrostwo, spodziectwo czy załupek. Uczeń </a:t>
            </a:r>
            <a:r>
              <a:rPr lang="pl-PL" sz="2900" dirty="0" smtClean="0"/>
              <a:t>charakteryzuje  dostępne </a:t>
            </a:r>
            <a:r>
              <a:rPr lang="pl-PL" sz="2900" dirty="0"/>
              <a:t>na rynku produkty menstruacyjne, wyjaśnia zjawisko ubóstwa menstruacyjnego oraz </a:t>
            </a:r>
            <a:r>
              <a:rPr lang="pl-PL" sz="2900" dirty="0" smtClean="0"/>
              <a:t>sposoby przeciwdziałania </a:t>
            </a:r>
            <a:r>
              <a:rPr lang="pl-PL" sz="2900" dirty="0"/>
              <a:t>temu problemowi.</a:t>
            </a:r>
          </a:p>
        </p:txBody>
      </p:sp>
    </p:spTree>
    <p:extLst>
      <p:ext uri="{BB962C8B-B14F-4D97-AF65-F5344CB8AC3E}">
        <p14:creationId xmlns:p14="http://schemas.microsoft.com/office/powerpoint/2010/main" val="2033006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8. ZDROWIE SEKSUALNE</a:t>
            </a:r>
            <a:endParaRPr lang="pl-PL" dirty="0"/>
          </a:p>
        </p:txBody>
      </p:sp>
      <p:sp>
        <p:nvSpPr>
          <p:cNvPr id="3" name="Symbol zastępczy zawartości 2"/>
          <p:cNvSpPr>
            <a:spLocks noGrp="1"/>
          </p:cNvSpPr>
          <p:nvPr>
            <p:ph sz="half" idx="1"/>
          </p:nvPr>
        </p:nvSpPr>
        <p:spPr/>
        <p:txBody>
          <a:bodyPr>
            <a:normAutofit fontScale="25000" lnSpcReduction="20000"/>
          </a:bodyPr>
          <a:lstStyle/>
          <a:p>
            <a:pPr marL="0" indent="0">
              <a:buNone/>
            </a:pPr>
            <a:r>
              <a:rPr lang="pl-PL" sz="7200" b="1" dirty="0" smtClean="0"/>
              <a:t>KL. IV-VI</a:t>
            </a:r>
          </a:p>
          <a:p>
            <a:pPr algn="just"/>
            <a:r>
              <a:rPr lang="pl-PL" sz="6400" dirty="0"/>
              <a:t>Uczeń rozumie pojęcia zdrowia seksualnego i seksualności oraz omawia ich rolę w życiu </a:t>
            </a:r>
            <a:r>
              <a:rPr lang="pl-PL" sz="6400" dirty="0" smtClean="0"/>
              <a:t>człowieka. Omawia </a:t>
            </a:r>
            <a:r>
              <a:rPr lang="pl-PL" sz="6400" dirty="0"/>
              <a:t>pojęcie autonomii cielesnej, wie, jak asertywnie o nią dbać, oraz rozumie, jakie </a:t>
            </a:r>
            <a:r>
              <a:rPr lang="pl-PL" sz="6400" dirty="0" smtClean="0"/>
              <a:t>zachowania   dorosłych </a:t>
            </a:r>
            <a:r>
              <a:rPr lang="pl-PL" sz="6400" dirty="0"/>
              <a:t>lub rówieśników są przekroczeniem granic intymnych. Zna przepisy prawne </a:t>
            </a:r>
            <a:r>
              <a:rPr lang="pl-PL" sz="6400" dirty="0" smtClean="0"/>
              <a:t>dotyczące ochrony </a:t>
            </a:r>
            <a:r>
              <a:rPr lang="pl-PL" sz="6400" dirty="0"/>
              <a:t>seksualności osób poniżej 15. roku życia i potrafi wskazać miejsca, gdzie można uzyskać </a:t>
            </a:r>
            <a:r>
              <a:rPr lang="pl-PL" sz="6400" dirty="0" smtClean="0"/>
              <a:t>pomoc w </a:t>
            </a:r>
            <a:r>
              <a:rPr lang="pl-PL" sz="6400" dirty="0"/>
              <a:t>sytuacjach zagrożenia. Zna budowę i podstawowe funkcje narządów płciowych </a:t>
            </a:r>
            <a:r>
              <a:rPr lang="pl-PL" sz="6400" dirty="0" smtClean="0"/>
              <a:t>wewnętrznych </a:t>
            </a:r>
            <a:r>
              <a:rPr lang="pl-PL" sz="6400" dirty="0" smtClean="0"/>
              <a:t> i </a:t>
            </a:r>
            <a:r>
              <a:rPr lang="pl-PL" sz="6400" dirty="0"/>
              <a:t>zewnętrznych oraz wyjaśnia proces zapłodnienia. Potrafi wymienić najważniejsze fakty dotyczące </a:t>
            </a:r>
            <a:r>
              <a:rPr lang="pl-PL" sz="6400" dirty="0" smtClean="0"/>
              <a:t>ciąży, porodu </a:t>
            </a:r>
            <a:r>
              <a:rPr lang="pl-PL" sz="6400" dirty="0"/>
              <a:t>i opieki nad noworodkiem. Uczeń wymienia stereotypy płciowe oraz wyjaśnia ich </a:t>
            </a:r>
            <a:r>
              <a:rPr lang="pl-PL" sz="6400" dirty="0" smtClean="0"/>
              <a:t>wpływ na </a:t>
            </a:r>
            <a:r>
              <a:rPr lang="pl-PL" sz="6400" dirty="0"/>
              <a:t>funkcjonowanie człowieka.</a:t>
            </a:r>
          </a:p>
        </p:txBody>
      </p:sp>
      <p:sp>
        <p:nvSpPr>
          <p:cNvPr id="4" name="Symbol zastępczy zawartości 3"/>
          <p:cNvSpPr>
            <a:spLocks noGrp="1"/>
          </p:cNvSpPr>
          <p:nvPr>
            <p:ph sz="half" idx="2"/>
          </p:nvPr>
        </p:nvSpPr>
        <p:spPr/>
        <p:txBody>
          <a:bodyPr>
            <a:normAutofit fontScale="25000" lnSpcReduction="20000"/>
          </a:bodyPr>
          <a:lstStyle/>
          <a:p>
            <a:pPr marL="0" indent="0">
              <a:buNone/>
            </a:pPr>
            <a:r>
              <a:rPr lang="pl-PL" sz="6400" b="1" dirty="0" smtClean="0"/>
              <a:t>KL.VII-VIII</a:t>
            </a:r>
          </a:p>
          <a:p>
            <a:pPr marL="0" indent="0" algn="just">
              <a:buNone/>
            </a:pPr>
            <a:r>
              <a:rPr lang="pl-PL" sz="5600" dirty="0"/>
              <a:t>Uczeń wyjaśnia pozytywne znaczenie ludzkiej seksualności, omawia pojęcie popędu seksualnego </a:t>
            </a:r>
            <a:r>
              <a:rPr lang="pl-PL" sz="5600" dirty="0" smtClean="0"/>
              <a:t>              i jego </a:t>
            </a:r>
            <a:r>
              <a:rPr lang="pl-PL" sz="5600" dirty="0" err="1" smtClean="0"/>
              <a:t>azmiany</a:t>
            </a:r>
            <a:r>
              <a:rPr lang="pl-PL" sz="5600" dirty="0" smtClean="0"/>
              <a:t> </a:t>
            </a:r>
            <a:r>
              <a:rPr lang="pl-PL" sz="5600" dirty="0"/>
              <a:t>w okresie dojrzewania, a także wymienia powody podjęcia aktywności seksualnej </a:t>
            </a:r>
            <a:r>
              <a:rPr lang="pl-PL" sz="5600" dirty="0" smtClean="0"/>
              <a:t>oraz konsekwencje </a:t>
            </a:r>
            <a:r>
              <a:rPr lang="pl-PL" sz="5600" dirty="0"/>
              <a:t>z nią związane. Uczeń rozumie rolę odpowiedzialności w odniesieniu do seksualności </a:t>
            </a:r>
            <a:r>
              <a:rPr lang="pl-PL" sz="5600" dirty="0" smtClean="0"/>
              <a:t>w życiu </a:t>
            </a:r>
            <a:r>
              <a:rPr lang="pl-PL" sz="5600" dirty="0"/>
              <a:t>człowieka. Omawia pojęcie orientacji psychoseksualnej i kierunki jej rozwoju, wyjaśnia </a:t>
            </a:r>
            <a:r>
              <a:rPr lang="pl-PL" sz="5600" dirty="0" smtClean="0"/>
              <a:t>pojęcia związane </a:t>
            </a:r>
            <a:r>
              <a:rPr lang="pl-PL" sz="5600" dirty="0"/>
              <a:t>z tożsamością płciową. Uczeń omawia kryteria świadomej zgody, identyfikuje </a:t>
            </a:r>
            <a:r>
              <a:rPr lang="pl-PL" sz="5600" dirty="0" smtClean="0"/>
              <a:t>elementy </a:t>
            </a:r>
            <a:r>
              <a:rPr lang="pl-PL" sz="5600" dirty="0" err="1" smtClean="0"/>
              <a:t>seksualizacji</a:t>
            </a:r>
            <a:r>
              <a:rPr lang="pl-PL" sz="5600" dirty="0" smtClean="0"/>
              <a:t> </a:t>
            </a:r>
            <a:r>
              <a:rPr lang="pl-PL" sz="5600" dirty="0"/>
              <a:t>oraz presji </a:t>
            </a:r>
            <a:r>
              <a:rPr lang="pl-PL" sz="5600" dirty="0" smtClean="0"/>
              <a:t>związanej                                </a:t>
            </a:r>
            <a:r>
              <a:rPr lang="pl-PL" sz="5600" dirty="0"/>
              <a:t>z podjęciem aktywności seksualnej, obecne w mediach</a:t>
            </a:r>
          </a:p>
          <a:p>
            <a:pPr marL="0" indent="0" algn="just">
              <a:buNone/>
            </a:pPr>
            <a:r>
              <a:rPr lang="pl-PL" sz="5600" dirty="0"/>
              <a:t>społecznościowych, kulturze młodzieżowej oraz </a:t>
            </a:r>
            <a:r>
              <a:rPr lang="pl-PL" sz="5600" dirty="0" smtClean="0"/>
              <a:t>                  w </a:t>
            </a:r>
            <a:r>
              <a:rPr lang="pl-PL" sz="5600" dirty="0"/>
              <a:t>otoczeniu, a także wymienia </a:t>
            </a:r>
            <a:r>
              <a:rPr lang="pl-PL" sz="5600" dirty="0" smtClean="0"/>
              <a:t>sposoby przeciwdziałania im </a:t>
            </a:r>
            <a:r>
              <a:rPr lang="pl-PL" sz="5600" dirty="0"/>
              <a:t>i radzenia sobie z nimi. Uczeń omawia elementy dojrzałego, świadomego i </a:t>
            </a:r>
            <a:r>
              <a:rPr lang="pl-PL" sz="5600" dirty="0" smtClean="0"/>
              <a:t>odpowiedzialnego przygotowania </a:t>
            </a:r>
            <a:r>
              <a:rPr lang="pl-PL" sz="5600" dirty="0"/>
              <a:t>do inicjacji seksualnej oraz wymienia konsekwencje przedwczesnej inicjacji </a:t>
            </a:r>
            <a:r>
              <a:rPr lang="pl-PL" sz="5600" dirty="0" smtClean="0"/>
              <a:t>seksualnej. Charakteryzuje </a:t>
            </a:r>
            <a:r>
              <a:rPr lang="pl-PL" sz="5600" dirty="0"/>
              <a:t>metody antykoncepcji, takie jak mechaniczne, hormonalne, chemiczne i naturalne. </a:t>
            </a:r>
            <a:r>
              <a:rPr lang="pl-PL" sz="5600" dirty="0" smtClean="0"/>
              <a:t>Uczeń rozróżnia </a:t>
            </a:r>
            <a:r>
              <a:rPr lang="pl-PL" sz="5600" dirty="0"/>
              <a:t>formy przemocy seksualnej, w tym molestowanie seksualne, omawia sposoby reagowania, </a:t>
            </a:r>
            <a:r>
              <a:rPr lang="pl-PL" sz="5600" dirty="0" smtClean="0"/>
              <a:t>gdy sam </a:t>
            </a:r>
            <a:r>
              <a:rPr lang="pl-PL" sz="5600" dirty="0"/>
              <a:t>jej doświadcza lub gdy doświadczają jej inni, oraz identyfikuje miejsca, w których można uzyskać</a:t>
            </a:r>
          </a:p>
          <a:p>
            <a:pPr marL="0" indent="0" algn="just">
              <a:buNone/>
            </a:pPr>
            <a:r>
              <a:rPr lang="pl-PL" sz="5600" dirty="0"/>
              <a:t>pomoc.</a:t>
            </a:r>
          </a:p>
          <a:p>
            <a:pPr marL="0" indent="0">
              <a:buNone/>
            </a:pPr>
            <a:endParaRPr lang="pl-PL" b="1" dirty="0" smtClean="0"/>
          </a:p>
          <a:p>
            <a:endParaRPr lang="pl-PL" dirty="0"/>
          </a:p>
        </p:txBody>
      </p:sp>
    </p:spTree>
    <p:extLst>
      <p:ext uri="{BB962C8B-B14F-4D97-AF65-F5344CB8AC3E}">
        <p14:creationId xmlns:p14="http://schemas.microsoft.com/office/powerpoint/2010/main" val="2668172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1143000"/>
          </a:xfrm>
        </p:spPr>
        <p:txBody>
          <a:bodyPr/>
          <a:lstStyle/>
          <a:p>
            <a:pPr algn="ctr"/>
            <a:r>
              <a:rPr lang="pl-PL" dirty="0" smtClean="0"/>
              <a:t>9. ZDROWIE ŚRODOWISKOWE</a:t>
            </a:r>
            <a:endParaRPr lang="pl-PL" dirty="0"/>
          </a:p>
        </p:txBody>
      </p:sp>
      <p:sp>
        <p:nvSpPr>
          <p:cNvPr id="3" name="Symbol zastępczy zawartości 2"/>
          <p:cNvSpPr>
            <a:spLocks noGrp="1"/>
          </p:cNvSpPr>
          <p:nvPr>
            <p:ph sz="half" idx="1"/>
          </p:nvPr>
        </p:nvSpPr>
        <p:spPr/>
        <p:txBody>
          <a:bodyPr>
            <a:normAutofit fontScale="25000" lnSpcReduction="20000"/>
          </a:bodyPr>
          <a:lstStyle/>
          <a:p>
            <a:pPr marL="0" indent="0">
              <a:buNone/>
            </a:pPr>
            <a:r>
              <a:rPr lang="pl-PL" sz="6400" b="1" dirty="0" smtClean="0"/>
              <a:t>KL. IV-VI</a:t>
            </a:r>
          </a:p>
          <a:p>
            <a:pPr algn="just"/>
            <a:r>
              <a:rPr lang="pl-PL" sz="6400" dirty="0"/>
              <a:t>Uczeń omawia wpływ jakości środowiska naturalnego na zdrowie człowieka, w tym </a:t>
            </a:r>
            <a:r>
              <a:rPr lang="pl-PL" sz="6400" dirty="0" smtClean="0"/>
              <a:t>zanieczyszczenie  powietrza </a:t>
            </a:r>
            <a:r>
              <a:rPr lang="pl-PL" sz="6400" dirty="0"/>
              <a:t>i wód, zmniejszenie terenów zielonych oraz zmiany klimatyczne. Wyjaśnia, jak wzrost </a:t>
            </a:r>
            <a:r>
              <a:rPr lang="pl-PL" sz="6400" dirty="0" smtClean="0"/>
              <a:t>średniej globalnej </a:t>
            </a:r>
            <a:r>
              <a:rPr lang="pl-PL" sz="6400" dirty="0"/>
              <a:t>temperatury wpływa na zdrowie </a:t>
            </a:r>
            <a:r>
              <a:rPr lang="pl-PL" sz="6400" dirty="0" smtClean="0"/>
              <a:t>      i </a:t>
            </a:r>
            <a:r>
              <a:rPr lang="pl-PL" sz="6400" dirty="0"/>
              <a:t>warunki życia. Uczeń potrafi sprawdzić aktualny </a:t>
            </a:r>
            <a:r>
              <a:rPr lang="pl-PL" sz="6400" dirty="0" smtClean="0"/>
              <a:t>stan zanieczyszczenia </a:t>
            </a:r>
            <a:r>
              <a:rPr lang="pl-PL" sz="6400" dirty="0"/>
              <a:t>powietrza za pomocą technologii informacyjno-komunikacyjnych (np. </a:t>
            </a:r>
            <a:r>
              <a:rPr lang="pl-PL" sz="6400" dirty="0" smtClean="0"/>
              <a:t>aplikacji mobilnych</a:t>
            </a:r>
            <a:r>
              <a:rPr lang="pl-PL" sz="6400" dirty="0"/>
              <a:t>) oraz podaje przykłady działań ograniczających jego poziom w swoim otoczeniu. </a:t>
            </a:r>
            <a:r>
              <a:rPr lang="pl-PL" sz="6400" dirty="0" smtClean="0"/>
              <a:t>Rozumie, dlaczego </a:t>
            </a:r>
            <a:r>
              <a:rPr lang="pl-PL" sz="6400" dirty="0"/>
              <a:t>kontakt </a:t>
            </a:r>
            <a:r>
              <a:rPr lang="pl-PL" sz="6400" dirty="0" smtClean="0"/>
              <a:t>                  z </a:t>
            </a:r>
            <a:r>
              <a:rPr lang="pl-PL" sz="6400" dirty="0"/>
              <a:t>naturą jest istotny dla zdrowia i zna odpowiedzialność za zwierzęta domowe, </a:t>
            </a:r>
            <a:r>
              <a:rPr lang="pl-PL" sz="6400" dirty="0" smtClean="0"/>
              <a:t>dziką przyrodę </a:t>
            </a:r>
            <a:r>
              <a:rPr lang="pl-PL" sz="6400" dirty="0"/>
              <a:t>i ekosystemy. Potrafi sprawdzić natężenie hałasu i wskazać sposoby jego ograniczania, a </a:t>
            </a:r>
            <a:r>
              <a:rPr lang="pl-PL" sz="6400" dirty="0" smtClean="0"/>
              <a:t>także zna </a:t>
            </a:r>
            <a:r>
              <a:rPr lang="pl-PL" sz="6400" dirty="0"/>
              <a:t>zasady profilaktyki niedosłuchu. Uczeń podejmuje działania proekologiczne w celu poprawy </a:t>
            </a:r>
            <a:r>
              <a:rPr lang="pl-PL" sz="6400" dirty="0" smtClean="0"/>
              <a:t>stanu środowiska </a:t>
            </a:r>
            <a:r>
              <a:rPr lang="pl-PL" sz="6400" dirty="0" smtClean="0"/>
              <a:t>naturalnego                 </a:t>
            </a:r>
            <a:r>
              <a:rPr lang="pl-PL" sz="6400" dirty="0"/>
              <a:t>i zdrowia.</a:t>
            </a:r>
          </a:p>
        </p:txBody>
      </p:sp>
      <p:sp>
        <p:nvSpPr>
          <p:cNvPr id="4" name="Symbol zastępczy zawartości 3"/>
          <p:cNvSpPr>
            <a:spLocks noGrp="1"/>
          </p:cNvSpPr>
          <p:nvPr>
            <p:ph sz="half" idx="2"/>
          </p:nvPr>
        </p:nvSpPr>
        <p:spPr/>
        <p:txBody>
          <a:bodyPr>
            <a:noAutofit/>
          </a:bodyPr>
          <a:lstStyle/>
          <a:p>
            <a:pPr marL="0" indent="0">
              <a:buNone/>
            </a:pPr>
            <a:r>
              <a:rPr lang="pl-PL" sz="1600" b="1" dirty="0" smtClean="0"/>
              <a:t>KL. VII-VIII</a:t>
            </a:r>
          </a:p>
          <a:p>
            <a:pPr algn="just"/>
            <a:r>
              <a:rPr lang="pl-PL" sz="1600" dirty="0" smtClean="0"/>
              <a:t>Uczeń </a:t>
            </a:r>
            <a:r>
              <a:rPr lang="pl-PL" sz="1600" dirty="0"/>
              <a:t>opisuje, jak zmiany klimatu </a:t>
            </a:r>
            <a:r>
              <a:rPr lang="pl-PL" sz="1600" dirty="0" smtClean="0"/>
              <a:t>                      i </a:t>
            </a:r>
            <a:r>
              <a:rPr lang="pl-PL" sz="1600" dirty="0"/>
              <a:t>degradacja środowiska wpływają na zdrowie, zarówno </a:t>
            </a:r>
            <a:r>
              <a:rPr lang="pl-PL" sz="1600" dirty="0" smtClean="0"/>
              <a:t>indywidualne, jak </a:t>
            </a:r>
            <a:r>
              <a:rPr lang="pl-PL" sz="1600" dirty="0" smtClean="0"/>
              <a:t>                    i </a:t>
            </a:r>
            <a:r>
              <a:rPr lang="pl-PL" sz="1600" dirty="0"/>
              <a:t>publiczne, wskazując choroby wynikające </a:t>
            </a:r>
            <a:r>
              <a:rPr lang="pl-PL" sz="1600" dirty="0" smtClean="0"/>
              <a:t>          z </a:t>
            </a:r>
            <a:r>
              <a:rPr lang="pl-PL" sz="1600" dirty="0"/>
              <a:t>tych zmian, takie jak zaburzenia psychiczne, </a:t>
            </a:r>
            <a:r>
              <a:rPr lang="pl-PL" sz="1600" dirty="0" smtClean="0"/>
              <a:t>choroby układu </a:t>
            </a:r>
            <a:r>
              <a:rPr lang="pl-PL" sz="1600" dirty="0"/>
              <a:t>oddechowego, sercowo-naczyniowego, choroby skóry oraz skutki ekstremalnych </a:t>
            </a:r>
            <a:r>
              <a:rPr lang="pl-PL" sz="1600" dirty="0" smtClean="0"/>
              <a:t>zjawisk pogodowych</a:t>
            </a:r>
            <a:r>
              <a:rPr lang="pl-PL" sz="1600" dirty="0"/>
              <a:t>. Wyjaśnia wpływ utraty bioróżnorodności na zdrowie ludzi. Uczeń angażuje się </a:t>
            </a:r>
            <a:r>
              <a:rPr lang="pl-PL" sz="1600" dirty="0" smtClean="0"/>
              <a:t>                     w </a:t>
            </a:r>
            <a:r>
              <a:rPr lang="pl-PL" sz="1600" dirty="0" smtClean="0"/>
              <a:t>działania na </a:t>
            </a:r>
            <a:r>
              <a:rPr lang="pl-PL" sz="1600" dirty="0"/>
              <a:t>rzecz poprawy stanu środowiska naturalnego oraz uczestniczy </a:t>
            </a:r>
            <a:r>
              <a:rPr lang="pl-PL" sz="1600" dirty="0" smtClean="0"/>
              <a:t>             w </a:t>
            </a:r>
            <a:r>
              <a:rPr lang="pl-PL" sz="1600" dirty="0"/>
              <a:t>inicjatywach promujących </a:t>
            </a:r>
            <a:r>
              <a:rPr lang="pl-PL" sz="1600" dirty="0" smtClean="0"/>
              <a:t>zdrowie środowiskowe</a:t>
            </a:r>
            <a:r>
              <a:rPr lang="pl-PL" sz="1600" dirty="0"/>
              <a:t>.</a:t>
            </a:r>
          </a:p>
        </p:txBody>
      </p:sp>
    </p:spTree>
    <p:extLst>
      <p:ext uri="{BB962C8B-B14F-4D97-AF65-F5344CB8AC3E}">
        <p14:creationId xmlns:p14="http://schemas.microsoft.com/office/powerpoint/2010/main" val="2496460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2"/>
            <a:ext cx="8229600" cy="1143000"/>
          </a:xfrm>
        </p:spPr>
        <p:txBody>
          <a:bodyPr>
            <a:normAutofit fontScale="90000"/>
          </a:bodyPr>
          <a:lstStyle/>
          <a:p>
            <a:r>
              <a:rPr lang="pl-PL" dirty="0" smtClean="0"/>
              <a:t>10. INTERNET I PROFILAKTYKA UZALEŻNIEŃ</a:t>
            </a:r>
            <a:endParaRPr lang="pl-PL" dirty="0"/>
          </a:p>
        </p:txBody>
      </p:sp>
      <p:sp>
        <p:nvSpPr>
          <p:cNvPr id="3" name="Symbol zastępczy zawartości 2"/>
          <p:cNvSpPr>
            <a:spLocks noGrp="1"/>
          </p:cNvSpPr>
          <p:nvPr>
            <p:ph sz="half" idx="1"/>
          </p:nvPr>
        </p:nvSpPr>
        <p:spPr>
          <a:xfrm>
            <a:off x="395536" y="1340768"/>
            <a:ext cx="4104456" cy="4525963"/>
          </a:xfrm>
        </p:spPr>
        <p:txBody>
          <a:bodyPr>
            <a:normAutofit fontScale="25000" lnSpcReduction="20000"/>
          </a:bodyPr>
          <a:lstStyle/>
          <a:p>
            <a:pPr marL="0" indent="0">
              <a:buNone/>
            </a:pPr>
            <a:r>
              <a:rPr lang="pl-PL" sz="6400" b="1" dirty="0" smtClean="0"/>
              <a:t>KL. IV-VI</a:t>
            </a:r>
          </a:p>
          <a:p>
            <a:pPr algn="just"/>
            <a:r>
              <a:rPr lang="pl-PL" sz="5600" dirty="0"/>
              <a:t>Uczeń zna zasady bezpiecznego korzystania </a:t>
            </a:r>
            <a:r>
              <a:rPr lang="pl-PL" sz="5600" dirty="0" smtClean="0"/>
              <a:t>             z </a:t>
            </a:r>
            <a:r>
              <a:rPr lang="pl-PL" sz="5600" dirty="0"/>
              <a:t>Internetu, przestrzega zasad higieny cyfrowej </a:t>
            </a:r>
            <a:r>
              <a:rPr lang="pl-PL" sz="5600" dirty="0" smtClean="0"/>
              <a:t>               i </a:t>
            </a:r>
            <a:r>
              <a:rPr lang="pl-PL" sz="5600" dirty="0"/>
              <a:t>omawia </a:t>
            </a:r>
            <a:r>
              <a:rPr lang="pl-PL" sz="5600" dirty="0" smtClean="0"/>
              <a:t>pojęcia   związane </a:t>
            </a:r>
            <a:r>
              <a:rPr lang="pl-PL" sz="5600" dirty="0"/>
              <a:t>z nadmiernym korzystaniem z urządzeń ekranowych, takie jak niebieskie światło, szyja </a:t>
            </a:r>
            <a:r>
              <a:rPr lang="pl-PL" sz="5600" dirty="0" smtClean="0"/>
              <a:t>SMS-owa </a:t>
            </a:r>
            <a:r>
              <a:rPr lang="pl-PL" sz="5600" dirty="0" smtClean="0"/>
              <a:t>                               i </a:t>
            </a:r>
            <a:r>
              <a:rPr lang="pl-PL" sz="5600" dirty="0"/>
              <a:t>krótkowzroczność. Zna różnice między relacjami międzyludzkimi z użyciem i bez użycia technologii </a:t>
            </a:r>
            <a:r>
              <a:rPr lang="pl-PL" sz="5600" dirty="0" smtClean="0"/>
              <a:t>oraz rozumie </a:t>
            </a:r>
            <a:r>
              <a:rPr lang="pl-PL" sz="5600" dirty="0"/>
              <a:t>zagrożenia wynikające </a:t>
            </a:r>
            <a:r>
              <a:rPr lang="pl-PL" sz="5600" dirty="0" smtClean="0"/>
              <a:t>                             z </a:t>
            </a:r>
            <a:r>
              <a:rPr lang="pl-PL" sz="5600" dirty="0"/>
              <a:t>niewłaściwego używania technologii, takie jak cyberprzemoc, hejt, </a:t>
            </a:r>
            <a:r>
              <a:rPr lang="pl-PL" sz="5600" dirty="0" smtClean="0"/>
              <a:t>grooming czy </a:t>
            </a:r>
            <a:r>
              <a:rPr lang="pl-PL" sz="5600" dirty="0"/>
              <a:t>uzależnienie od Internetu i gier komputerowych. Rozumie również zagrożenia związane z </a:t>
            </a:r>
            <a:r>
              <a:rPr lang="pl-PL" sz="5600" dirty="0" err="1" smtClean="0"/>
              <a:t>patostreamingiem</a:t>
            </a:r>
            <a:r>
              <a:rPr lang="pl-PL" sz="5600" dirty="0" smtClean="0"/>
              <a:t>, mową </a:t>
            </a:r>
            <a:r>
              <a:rPr lang="pl-PL" sz="5600" dirty="0"/>
              <a:t>nienawiści oraz korzyści i zagrożenia płynące ze sztucznej inteligencji i wirtualnej rzeczywistości (VR</a:t>
            </a:r>
            <a:r>
              <a:rPr lang="pl-PL" sz="5600" dirty="0" smtClean="0"/>
              <a:t>). Uczeń </a:t>
            </a:r>
            <a:r>
              <a:rPr lang="pl-PL" sz="5600" dirty="0"/>
              <a:t>potrafi omawiać zagrożenia </a:t>
            </a:r>
            <a:r>
              <a:rPr lang="pl-PL" sz="5600" dirty="0" smtClean="0"/>
              <a:t>związane                  </a:t>
            </a:r>
            <a:r>
              <a:rPr lang="pl-PL" sz="5600" dirty="0"/>
              <a:t>z zażywaniem substancji psychoaktywnych, takich jak </a:t>
            </a:r>
            <a:r>
              <a:rPr lang="pl-PL" sz="5600" dirty="0" smtClean="0"/>
              <a:t>alkohol, tytoń </a:t>
            </a:r>
            <a:r>
              <a:rPr lang="pl-PL" sz="5600" dirty="0"/>
              <a:t>czy napoje energetyzujące oraz zna sposoby reagowania na te zagrożenia. Wie, jak szukać </a:t>
            </a:r>
            <a:r>
              <a:rPr lang="pl-PL" sz="5600" dirty="0" smtClean="0"/>
              <a:t>pomocy w </a:t>
            </a:r>
            <a:r>
              <a:rPr lang="pl-PL" sz="5600" dirty="0"/>
              <a:t>sytuacjach </a:t>
            </a:r>
            <a:r>
              <a:rPr lang="pl-PL" sz="5600" dirty="0" smtClean="0"/>
              <a:t>związanych                   </a:t>
            </a:r>
            <a:r>
              <a:rPr lang="pl-PL" sz="5600" dirty="0"/>
              <a:t>z korzystaniem z Internetu i substancji psychoaktywnych. Formułuje </a:t>
            </a:r>
            <a:r>
              <a:rPr lang="pl-PL" sz="5600" dirty="0" smtClean="0"/>
              <a:t>argumenty dotyczące </a:t>
            </a:r>
            <a:r>
              <a:rPr lang="pl-PL" sz="5600" dirty="0"/>
              <a:t>korzyści wynikających z niezażywania substancji psychoaktywnych, w tym alkoholu, </a:t>
            </a:r>
            <a:r>
              <a:rPr lang="pl-PL" sz="5600" dirty="0" smtClean="0"/>
              <a:t>tytoniu                      </a:t>
            </a:r>
            <a:r>
              <a:rPr lang="pl-PL" sz="5600" dirty="0" smtClean="0"/>
              <a:t>i </a:t>
            </a:r>
            <a:r>
              <a:rPr lang="pl-PL" sz="5600" dirty="0"/>
              <a:t>napojów energetyzujących.</a:t>
            </a:r>
          </a:p>
        </p:txBody>
      </p:sp>
      <p:sp>
        <p:nvSpPr>
          <p:cNvPr id="4" name="Symbol zastępczy zawartości 3"/>
          <p:cNvSpPr>
            <a:spLocks noGrp="1"/>
          </p:cNvSpPr>
          <p:nvPr>
            <p:ph sz="half" idx="2"/>
          </p:nvPr>
        </p:nvSpPr>
        <p:spPr/>
        <p:txBody>
          <a:bodyPr>
            <a:normAutofit fontScale="25000" lnSpcReduction="20000"/>
          </a:bodyPr>
          <a:lstStyle/>
          <a:p>
            <a:pPr marL="0" indent="0">
              <a:buNone/>
            </a:pPr>
            <a:r>
              <a:rPr lang="pl-PL" sz="5600" b="1" dirty="0" smtClean="0"/>
              <a:t>  KL. VII-VIII</a:t>
            </a:r>
          </a:p>
          <a:p>
            <a:pPr algn="just"/>
            <a:r>
              <a:rPr lang="pl-PL" sz="5600" dirty="0"/>
              <a:t>Uczeń opisuje specyfikę cyfrowych relacji </a:t>
            </a:r>
            <a:r>
              <a:rPr lang="pl-PL" sz="5600" dirty="0" smtClean="0"/>
              <a:t>                        i </a:t>
            </a:r>
            <a:r>
              <a:rPr lang="pl-PL" sz="5600" dirty="0" err="1"/>
              <a:t>zachowań</a:t>
            </a:r>
            <a:r>
              <a:rPr lang="pl-PL" sz="5600" dirty="0"/>
              <a:t>, wskazuje konsekwencje nadmiernego </a:t>
            </a:r>
            <a:r>
              <a:rPr lang="pl-PL" sz="5600" dirty="0" smtClean="0"/>
              <a:t>dzielenia się </a:t>
            </a:r>
            <a:r>
              <a:rPr lang="pl-PL" sz="5600" dirty="0"/>
              <a:t>informacjami osobistymi w </a:t>
            </a:r>
            <a:r>
              <a:rPr lang="pl-PL" sz="5600" dirty="0" smtClean="0"/>
              <a:t>Internecie </a:t>
            </a:r>
            <a:r>
              <a:rPr lang="pl-PL" sz="5600" dirty="0"/>
              <a:t>oraz odbioru niewłaściwych treści, takich jak </a:t>
            </a:r>
            <a:r>
              <a:rPr lang="pl-PL" sz="5600" dirty="0" err="1" smtClean="0"/>
              <a:t>patostreaming</a:t>
            </a:r>
            <a:r>
              <a:rPr lang="pl-PL" sz="5600" dirty="0" smtClean="0"/>
              <a:t> czy </a:t>
            </a:r>
            <a:r>
              <a:rPr lang="pl-PL" sz="5600" dirty="0"/>
              <a:t>internetowe wyzwania (challenge). Analizuje swoją aktywność online pod kątem zagrożeń, </a:t>
            </a:r>
            <a:r>
              <a:rPr lang="pl-PL" sz="5600" dirty="0" smtClean="0"/>
              <a:t>takich jak </a:t>
            </a:r>
            <a:r>
              <a:rPr lang="pl-PL" sz="5600" dirty="0"/>
              <a:t>cyberprzemoc, hejt, seksting, uzależnienia od mediów społecznościowych i gier. Wymienia </a:t>
            </a:r>
            <a:r>
              <a:rPr lang="pl-PL" sz="5600" dirty="0" smtClean="0"/>
              <a:t>konsekwencje zdrowotne </a:t>
            </a:r>
            <a:r>
              <a:rPr lang="pl-PL" sz="5600" dirty="0"/>
              <a:t>i psychospołeczne zażywania substancji psychoaktywnych oraz szkodliwego </a:t>
            </a:r>
            <a:r>
              <a:rPr lang="pl-PL" sz="5600" dirty="0" smtClean="0"/>
              <a:t>korzystania              </a:t>
            </a:r>
            <a:r>
              <a:rPr lang="pl-PL" sz="5600" dirty="0" smtClean="0"/>
              <a:t>z </a:t>
            </a:r>
            <a:r>
              <a:rPr lang="pl-PL" sz="5600" dirty="0"/>
              <a:t>technologii. Korzysta ze sposobów ochrony przed tymi zagrożeniami, stosując postawę </a:t>
            </a:r>
            <a:r>
              <a:rPr lang="pl-PL" sz="5600" dirty="0" smtClean="0"/>
              <a:t>asertywną i </a:t>
            </a:r>
            <a:r>
              <a:rPr lang="pl-PL" sz="5600" dirty="0"/>
              <a:t>nie ulegając presji otoczenia. Wymagania fakultatywne obejmują zagadnienia dot. formułowania </a:t>
            </a:r>
            <a:r>
              <a:rPr lang="pl-PL" sz="5600" dirty="0" smtClean="0"/>
              <a:t>argumentów zachęcających </a:t>
            </a:r>
            <a:r>
              <a:rPr lang="pl-PL" sz="5600" dirty="0"/>
              <a:t>do unikania ryzykownych </a:t>
            </a:r>
            <a:r>
              <a:rPr lang="pl-PL" sz="5600" dirty="0" err="1"/>
              <a:t>zachowań</a:t>
            </a:r>
            <a:r>
              <a:rPr lang="pl-PL" sz="5600" dirty="0"/>
              <a:t>, które mogą prowadzić do uzależnień, czy </a:t>
            </a:r>
            <a:r>
              <a:rPr lang="pl-PL" sz="5600" dirty="0" err="1" smtClean="0"/>
              <a:t>realizowaniadziałań</a:t>
            </a:r>
            <a:r>
              <a:rPr lang="pl-PL" sz="5600" dirty="0" smtClean="0"/>
              <a:t> </a:t>
            </a:r>
            <a:r>
              <a:rPr lang="pl-PL" sz="5600" dirty="0"/>
              <a:t>promujących higienę cyfrową oraz styl życia wolny od ryzykownych </a:t>
            </a:r>
            <a:r>
              <a:rPr lang="pl-PL" sz="5600" dirty="0" err="1"/>
              <a:t>zachowań</a:t>
            </a:r>
            <a:r>
              <a:rPr lang="pl-PL" sz="5600" dirty="0"/>
              <a:t>, współpracując w </a:t>
            </a:r>
            <a:r>
              <a:rPr lang="pl-PL" sz="5600" dirty="0" smtClean="0"/>
              <a:t>tym zakresie </a:t>
            </a:r>
            <a:r>
              <a:rPr lang="pl-PL" sz="5600" dirty="0"/>
              <a:t>ze środowiskiem rówieśniczym, rodzinnym, szkolnym i lokalnym.</a:t>
            </a:r>
          </a:p>
          <a:p>
            <a:pPr algn="just"/>
            <a:endParaRPr lang="pl-PL" sz="5600" dirty="0"/>
          </a:p>
        </p:txBody>
      </p:sp>
    </p:spTree>
    <p:extLst>
      <p:ext uri="{BB962C8B-B14F-4D97-AF65-F5344CB8AC3E}">
        <p14:creationId xmlns:p14="http://schemas.microsoft.com/office/powerpoint/2010/main" val="690977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99392"/>
            <a:ext cx="8229600" cy="1143000"/>
          </a:xfrm>
        </p:spPr>
        <p:txBody>
          <a:bodyPr>
            <a:normAutofit fontScale="90000"/>
          </a:bodyPr>
          <a:lstStyle/>
          <a:p>
            <a:r>
              <a:rPr lang="pl-PL" dirty="0" smtClean="0"/>
              <a:t>PRZEWIDYWANE UMIEJĘTNOŚCI UCZNIA:</a:t>
            </a:r>
            <a:endParaRPr lang="pl-PL" dirty="0"/>
          </a:p>
        </p:txBody>
      </p:sp>
      <p:sp>
        <p:nvSpPr>
          <p:cNvPr id="3" name="Symbol zastępczy zawartości 2"/>
          <p:cNvSpPr>
            <a:spLocks noGrp="1"/>
          </p:cNvSpPr>
          <p:nvPr>
            <p:ph sz="half" idx="1"/>
          </p:nvPr>
        </p:nvSpPr>
        <p:spPr>
          <a:xfrm>
            <a:off x="395536" y="1196752"/>
            <a:ext cx="4038600" cy="4525963"/>
          </a:xfrm>
        </p:spPr>
        <p:txBody>
          <a:bodyPr>
            <a:normAutofit fontScale="77500" lnSpcReduction="20000"/>
          </a:bodyPr>
          <a:lstStyle/>
          <a:p>
            <a:r>
              <a:rPr lang="pl-PL" dirty="0"/>
              <a:t>Znajomość zagrożeń </a:t>
            </a:r>
            <a:r>
              <a:rPr lang="pl-PL" dirty="0" smtClean="0"/>
              <a:t>cyfrowych                      i </a:t>
            </a:r>
            <a:r>
              <a:rPr lang="pl-PL" dirty="0"/>
              <a:t>wiedza o uzależnieniach</a:t>
            </a:r>
          </a:p>
          <a:p>
            <a:r>
              <a:rPr lang="pl-PL" dirty="0"/>
              <a:t>Świadomość konieczności stosowania </a:t>
            </a:r>
            <a:r>
              <a:rPr lang="pl-PL" dirty="0" smtClean="0"/>
              <a:t>higieny cyfrowej</a:t>
            </a:r>
            <a:endParaRPr lang="pl-PL" dirty="0"/>
          </a:p>
          <a:p>
            <a:r>
              <a:rPr lang="pl-PL" dirty="0"/>
              <a:t>Znajomość profilaktyki chorób</a:t>
            </a:r>
          </a:p>
          <a:p>
            <a:r>
              <a:rPr lang="pl-PL" dirty="0"/>
              <a:t>Budowanie świadomości własnego </a:t>
            </a:r>
            <a:r>
              <a:rPr lang="pl-PL" dirty="0" smtClean="0"/>
              <a:t>ciała i </a:t>
            </a:r>
            <a:r>
              <a:rPr lang="pl-PL" dirty="0"/>
              <a:t>pozytywnej samooceny</a:t>
            </a:r>
          </a:p>
          <a:p>
            <a:r>
              <a:rPr lang="pl-PL" dirty="0"/>
              <a:t>Budowanie relacji międzyludzkich </a:t>
            </a:r>
            <a:r>
              <a:rPr lang="pl-PL" dirty="0" smtClean="0"/>
              <a:t>opartych na </a:t>
            </a:r>
            <a:r>
              <a:rPr lang="pl-PL" dirty="0"/>
              <a:t>szacunku, zrozumieniu i empatii</a:t>
            </a:r>
          </a:p>
          <a:p>
            <a:r>
              <a:rPr lang="pl-PL" dirty="0"/>
              <a:t>Ochrona przed zagrożeniami nadużyć </a:t>
            </a:r>
            <a:r>
              <a:rPr lang="pl-PL" dirty="0" smtClean="0"/>
              <a:t>seksualnych, świadomość </a:t>
            </a:r>
            <a:r>
              <a:rPr lang="pl-PL" dirty="0"/>
              <a:t>na temat </a:t>
            </a:r>
            <a:r>
              <a:rPr lang="pl-PL" dirty="0" smtClean="0"/>
              <a:t>praw                         </a:t>
            </a:r>
            <a:r>
              <a:rPr lang="pl-PL" dirty="0"/>
              <a:t>i </a:t>
            </a:r>
            <a:r>
              <a:rPr lang="pl-PL" dirty="0" smtClean="0"/>
              <a:t>odpowiedzialności</a:t>
            </a:r>
            <a:endParaRPr lang="pl-PL" dirty="0"/>
          </a:p>
        </p:txBody>
      </p:sp>
      <p:sp>
        <p:nvSpPr>
          <p:cNvPr id="4" name="Symbol zastępczy zawartości 3"/>
          <p:cNvSpPr>
            <a:spLocks noGrp="1"/>
          </p:cNvSpPr>
          <p:nvPr>
            <p:ph sz="half" idx="2"/>
          </p:nvPr>
        </p:nvSpPr>
        <p:spPr>
          <a:xfrm>
            <a:off x="4572000" y="1196752"/>
            <a:ext cx="4038600" cy="4525963"/>
          </a:xfrm>
        </p:spPr>
        <p:txBody>
          <a:bodyPr>
            <a:normAutofit fontScale="77500" lnSpcReduction="20000"/>
          </a:bodyPr>
          <a:lstStyle/>
          <a:p>
            <a:r>
              <a:rPr lang="pl-PL" dirty="0" smtClean="0"/>
              <a:t>Znajomość udzielenia  </a:t>
            </a:r>
            <a:r>
              <a:rPr lang="pl-PL" dirty="0"/>
              <a:t>pierwszej pomocy</a:t>
            </a:r>
          </a:p>
          <a:p>
            <a:r>
              <a:rPr lang="pl-PL" dirty="0"/>
              <a:t>Umiejętność troski o dobro </a:t>
            </a:r>
            <a:r>
              <a:rPr lang="pl-PL" dirty="0" smtClean="0"/>
              <a:t>wspólne – </a:t>
            </a:r>
            <a:r>
              <a:rPr lang="pl-PL" dirty="0"/>
              <a:t>m.in. środowisko przyrodnicze</a:t>
            </a:r>
          </a:p>
          <a:p>
            <a:r>
              <a:rPr lang="pl-PL" dirty="0"/>
              <a:t>Umiejętność radzenia sobie </a:t>
            </a:r>
            <a:r>
              <a:rPr lang="pl-PL" dirty="0" smtClean="0"/>
              <a:t>                  i </a:t>
            </a:r>
            <a:r>
              <a:rPr lang="pl-PL" dirty="0"/>
              <a:t>pomagania </a:t>
            </a:r>
            <a:r>
              <a:rPr lang="pl-PL" dirty="0" smtClean="0"/>
              <a:t>innym w </a:t>
            </a:r>
            <a:r>
              <a:rPr lang="pl-PL" dirty="0"/>
              <a:t>sytuacji kryzysu zdrowia psychicznego</a:t>
            </a:r>
          </a:p>
          <a:p>
            <a:r>
              <a:rPr lang="pl-PL" dirty="0"/>
              <a:t>Znajomość zasad zdrowego odżywiania się</a:t>
            </a:r>
          </a:p>
          <a:p>
            <a:r>
              <a:rPr lang="pl-PL" dirty="0"/>
              <a:t>Budowanie odporności na </a:t>
            </a:r>
            <a:r>
              <a:rPr lang="pl-PL" dirty="0" smtClean="0"/>
              <a:t>dezinformację m.in</a:t>
            </a:r>
            <a:r>
              <a:rPr lang="pl-PL" dirty="0"/>
              <a:t>. w tematach zdrowotnych</a:t>
            </a:r>
          </a:p>
          <a:p>
            <a:r>
              <a:rPr lang="pl-PL" dirty="0"/>
              <a:t>Budowanie zdrowych nawyków</a:t>
            </a:r>
          </a:p>
          <a:p>
            <a:endParaRPr lang="pl-PL" dirty="0"/>
          </a:p>
        </p:txBody>
      </p:sp>
    </p:spTree>
    <p:extLst>
      <p:ext uri="{BB962C8B-B14F-4D97-AF65-F5344CB8AC3E}">
        <p14:creationId xmlns:p14="http://schemas.microsoft.com/office/powerpoint/2010/main" val="262903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5688" y="1412776"/>
            <a:ext cx="3048000" cy="3048000"/>
          </a:xfrm>
          <a:prstGeom prst="rect">
            <a:avLst/>
          </a:prstGeom>
        </p:spPr>
      </p:pic>
      <p:sp>
        <p:nvSpPr>
          <p:cNvPr id="6" name="Tytuł 5"/>
          <p:cNvSpPr>
            <a:spLocks noGrp="1"/>
          </p:cNvSpPr>
          <p:nvPr>
            <p:ph type="title"/>
          </p:nvPr>
        </p:nvSpPr>
        <p:spPr>
          <a:xfrm>
            <a:off x="755576" y="4941168"/>
            <a:ext cx="8229600" cy="1143000"/>
          </a:xfrm>
        </p:spPr>
        <p:txBody>
          <a:bodyPr/>
          <a:lstStyle/>
          <a:p>
            <a:pPr algn="r"/>
            <a:r>
              <a:rPr lang="pl-PL" dirty="0" smtClean="0"/>
              <a:t>Dziękujemy za uwagę.</a:t>
            </a:r>
            <a:endParaRPr lang="pl-PL" dirty="0"/>
          </a:p>
        </p:txBody>
      </p:sp>
    </p:spTree>
    <p:extLst>
      <p:ext uri="{BB962C8B-B14F-4D97-AF65-F5344CB8AC3E}">
        <p14:creationId xmlns:p14="http://schemas.microsoft.com/office/powerpoint/2010/main" val="1851364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889844"/>
            <a:ext cx="7704856" cy="3847207"/>
          </a:xfrm>
          <a:prstGeom prst="rect">
            <a:avLst/>
          </a:prstGeom>
        </p:spPr>
        <p:txBody>
          <a:bodyPr wrap="square">
            <a:spAutoFit/>
          </a:bodyPr>
          <a:lstStyle/>
          <a:p>
            <a:pPr algn="just"/>
            <a:r>
              <a:rPr lang="pl-PL" sz="2800" b="1" i="1" dirty="0" smtClean="0"/>
              <a:t>Wstęp</a:t>
            </a:r>
          </a:p>
          <a:p>
            <a:pPr algn="just"/>
            <a:endParaRPr lang="pl-PL" dirty="0" smtClean="0"/>
          </a:p>
          <a:p>
            <a:pPr algn="just"/>
            <a:r>
              <a:rPr lang="pl-PL" i="1" dirty="0" smtClean="0"/>
              <a:t>Od </a:t>
            </a:r>
            <a:r>
              <a:rPr lang="pl-PL" i="1" dirty="0"/>
              <a:t>1 </a:t>
            </a:r>
            <a:r>
              <a:rPr lang="pl-PL" i="1" dirty="0" smtClean="0"/>
              <a:t>września 2025r. </a:t>
            </a:r>
            <a:r>
              <a:rPr lang="pl-PL" i="1" dirty="0"/>
              <a:t>do szkół podstawowych i ponadpodstawowych będzie wprowadzony przedmiot pn. </a:t>
            </a:r>
            <a:r>
              <a:rPr lang="pl-PL" b="1" i="1" dirty="0"/>
              <a:t>edukacja zdrowotna</a:t>
            </a:r>
            <a:r>
              <a:rPr lang="pl-PL" i="1" dirty="0"/>
              <a:t>. Przedmiot ten został opracowany przez zespół ekspertów i praktyków reprezentujących różne dziedziny nauki. Po konsultacjach publicznych podstawy programowe zostały dopracowane, tak, by stanowić jak najbardziej wartościowy kanon wiedzy o ludzkim zdrowiu </a:t>
            </a:r>
            <a:r>
              <a:rPr lang="pl-PL" i="1" dirty="0" smtClean="0"/>
              <a:t>                              - </a:t>
            </a:r>
            <a:r>
              <a:rPr lang="pl-PL" i="1" dirty="0"/>
              <a:t>kompleksowo, z uwzględnieniem takich aspektów, jak zdrowie fizyczne, zdrowie psychiczne, zdrowe odżywianie, profilaktyka uzależnień czy higiena cyfrowa. Edukacja zdrowotna to przedmiot, który odpowiada na wyzwania współczesności. Budowanie świadomości, kształtowanej na podstawie rzetelnych, naukowych informacji, to szansa dla młodych ludzi na zachowanie dobrego zdrowia przez długie lata.</a:t>
            </a:r>
          </a:p>
        </p:txBody>
      </p:sp>
    </p:spTree>
    <p:extLst>
      <p:ext uri="{BB962C8B-B14F-4D97-AF65-F5344CB8AC3E}">
        <p14:creationId xmlns:p14="http://schemas.microsoft.com/office/powerpoint/2010/main" val="3611345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75556" y="612845"/>
            <a:ext cx="7812868" cy="830997"/>
          </a:xfrm>
          <a:prstGeom prst="rect">
            <a:avLst/>
          </a:prstGeom>
        </p:spPr>
        <p:txBody>
          <a:bodyPr wrap="square">
            <a:spAutoFit/>
          </a:bodyPr>
          <a:lstStyle/>
          <a:p>
            <a:r>
              <a:rPr lang="pl-PL" sz="2000" b="1" dirty="0" smtClean="0"/>
              <a:t>      </a:t>
            </a:r>
            <a:endParaRPr lang="pl-PL" sz="2000" b="1" dirty="0" smtClean="0"/>
          </a:p>
          <a:p>
            <a:r>
              <a:rPr lang="pl-PL" sz="2800" b="1" i="1" dirty="0" smtClean="0"/>
              <a:t>AKTY </a:t>
            </a:r>
            <a:r>
              <a:rPr lang="pl-PL" sz="2800" b="1" i="1" dirty="0" smtClean="0"/>
              <a:t>PRAWNE</a:t>
            </a:r>
            <a:r>
              <a:rPr lang="pl-PL" sz="2800" b="1" dirty="0" smtClean="0"/>
              <a:t>:</a:t>
            </a:r>
          </a:p>
        </p:txBody>
      </p:sp>
      <p:sp>
        <p:nvSpPr>
          <p:cNvPr id="6" name="Prostokąt 5"/>
          <p:cNvSpPr/>
          <p:nvPr/>
        </p:nvSpPr>
        <p:spPr>
          <a:xfrm>
            <a:off x="551012" y="1229925"/>
            <a:ext cx="7992888" cy="4401205"/>
          </a:xfrm>
          <a:prstGeom prst="rect">
            <a:avLst/>
          </a:prstGeom>
        </p:spPr>
        <p:txBody>
          <a:bodyPr wrap="square">
            <a:spAutoFit/>
          </a:bodyPr>
          <a:lstStyle/>
          <a:p>
            <a:pPr algn="ctr"/>
            <a:endParaRPr lang="pl-PL" sz="2000" i="1" dirty="0" smtClean="0"/>
          </a:p>
          <a:p>
            <a:pPr marL="342900" indent="-342900" algn="ctr">
              <a:buFont typeface="Arial" panose="020B0604020202020204" pitchFamily="34" charset="0"/>
              <a:buChar char="•"/>
            </a:pPr>
            <a:r>
              <a:rPr lang="pl-PL" sz="2000" i="1" dirty="0" smtClean="0"/>
              <a:t>Rozporządzenie </a:t>
            </a:r>
            <a:r>
              <a:rPr lang="pl-PL" sz="2000" i="1" dirty="0" smtClean="0"/>
              <a:t>Ministra Edukacji z dnia 6 marca 2025 r. zmieniające rozporządzenie w sprawie podstawy programowej wychowania przedszkolnego oraz podstawy programowej kształcenia ogólnego dla szkoły podstawowej, w tym dla uczniów z niepełnosprawnością intelektualną w stopniu umiarkowanym lub znacznym, kształcenia  ogólnego dla branżowej szkoły I stopnia, kształcenia ogólnego dla szkoły specjalnej przysposabiającej do pracy oraz kształcenia ogólnego dla szkoły policealnej</a:t>
            </a:r>
          </a:p>
          <a:p>
            <a:pPr algn="ctr"/>
            <a:endParaRPr lang="pl-PL" sz="2000" i="1" dirty="0" smtClean="0"/>
          </a:p>
          <a:p>
            <a:pPr marL="342900" indent="-342900" algn="ctr">
              <a:buFont typeface="Arial" panose="020B0604020202020204" pitchFamily="34" charset="0"/>
              <a:buChar char="•"/>
            </a:pPr>
            <a:r>
              <a:rPr lang="pl-PL" sz="2000" i="1" dirty="0" smtClean="0"/>
              <a:t>Rozporządzenie Ministra Edukacji z dnia 6 marca 2025 r. zmieniające</a:t>
            </a:r>
          </a:p>
          <a:p>
            <a:pPr algn="ctr"/>
            <a:r>
              <a:rPr lang="pl-PL" sz="2000" i="1" dirty="0" smtClean="0"/>
              <a:t>rozporządzenie w sprawie podstawy programowej kształcenia</a:t>
            </a:r>
          </a:p>
          <a:p>
            <a:pPr algn="ctr"/>
            <a:r>
              <a:rPr lang="pl-PL" sz="2000" i="1" dirty="0" smtClean="0"/>
              <a:t>ogólnego dla liceum ogólnokształcącego, technikum oraz branżowej</a:t>
            </a:r>
          </a:p>
          <a:p>
            <a:pPr algn="ctr"/>
            <a:r>
              <a:rPr lang="pl-PL" sz="2000" i="1" dirty="0" smtClean="0"/>
              <a:t>szkoły II stopnia</a:t>
            </a:r>
            <a:endParaRPr lang="pl-PL" sz="2000" i="1" dirty="0"/>
          </a:p>
        </p:txBody>
      </p:sp>
      <p:pic>
        <p:nvPicPr>
          <p:cNvPr id="10" name="Obraz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192093"/>
            <a:ext cx="2041788" cy="827126"/>
          </a:xfrm>
          <a:prstGeom prst="rect">
            <a:avLst/>
          </a:prstGeom>
        </p:spPr>
      </p:pic>
    </p:spTree>
    <p:extLst>
      <p:ext uri="{BB962C8B-B14F-4D97-AF65-F5344CB8AC3E}">
        <p14:creationId xmlns:p14="http://schemas.microsoft.com/office/powerpoint/2010/main" val="4616107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10343" y="548680"/>
            <a:ext cx="7272808" cy="5724644"/>
          </a:xfrm>
          <a:prstGeom prst="rect">
            <a:avLst/>
          </a:prstGeom>
        </p:spPr>
        <p:txBody>
          <a:bodyPr wrap="square">
            <a:spAutoFit/>
          </a:bodyPr>
          <a:lstStyle/>
          <a:p>
            <a:r>
              <a:rPr lang="pl-PL" sz="3200" dirty="0">
                <a:latin typeface="+mj-lt"/>
              </a:rPr>
              <a:t>Edukacja zdrowotna a wychowanie do życia w rodzinie – jakie </a:t>
            </a:r>
            <a:r>
              <a:rPr lang="pl-PL" sz="3200" dirty="0" smtClean="0">
                <a:latin typeface="+mj-lt"/>
              </a:rPr>
              <a:t>różnice?</a:t>
            </a:r>
          </a:p>
          <a:p>
            <a:endParaRPr lang="pl-PL" sz="3200" dirty="0">
              <a:latin typeface="+mj-lt"/>
            </a:endParaRPr>
          </a:p>
          <a:p>
            <a:r>
              <a:rPr lang="pl-PL" dirty="0"/>
              <a:t>Edukacja zdrowotna, zastąpi przedmiot wychowanie do życia w </a:t>
            </a:r>
            <a:r>
              <a:rPr lang="pl-PL" dirty="0" smtClean="0"/>
              <a:t>rodzinie. Oprócz </a:t>
            </a:r>
            <a:r>
              <a:rPr lang="pl-PL" dirty="0"/>
              <a:t>dotychczasowych treści z zakresu przedmiotu </a:t>
            </a:r>
            <a:r>
              <a:rPr lang="pl-PL" dirty="0" err="1" smtClean="0"/>
              <a:t>wdżwr</a:t>
            </a:r>
            <a:r>
              <a:rPr lang="pl-PL" dirty="0" smtClean="0"/>
              <a:t>, </a:t>
            </a:r>
            <a:r>
              <a:rPr lang="pl-PL" dirty="0"/>
              <a:t>rozbudowana została o treści związane z:</a:t>
            </a:r>
          </a:p>
          <a:p>
            <a:endParaRPr lang="pl-PL" dirty="0"/>
          </a:p>
          <a:p>
            <a:pPr marL="285750" indent="-285750">
              <a:buFont typeface="Arial" panose="020B0604020202020204" pitchFamily="34" charset="0"/>
              <a:buChar char="•"/>
            </a:pPr>
            <a:r>
              <a:rPr lang="pl-PL" dirty="0"/>
              <a:t>zdrowiem i aktywnością fizyczną,</a:t>
            </a:r>
          </a:p>
          <a:p>
            <a:pPr marL="285750" indent="-285750">
              <a:buFont typeface="Arial" panose="020B0604020202020204" pitchFamily="34" charset="0"/>
              <a:buChar char="•"/>
            </a:pPr>
            <a:r>
              <a:rPr lang="pl-PL" dirty="0"/>
              <a:t>odżywianiem,</a:t>
            </a:r>
          </a:p>
          <a:p>
            <a:pPr marL="285750" indent="-285750">
              <a:buFont typeface="Arial" panose="020B0604020202020204" pitchFamily="34" charset="0"/>
              <a:buChar char="•"/>
            </a:pPr>
            <a:r>
              <a:rPr lang="pl-PL" dirty="0"/>
              <a:t>zdrowiem psychicznym, społecznym i środowiskowym,</a:t>
            </a:r>
          </a:p>
          <a:p>
            <a:pPr marL="285750" indent="-285750">
              <a:buFont typeface="Arial" panose="020B0604020202020204" pitchFamily="34" charset="0"/>
              <a:buChar char="•"/>
            </a:pPr>
            <a:r>
              <a:rPr lang="pl-PL" dirty="0"/>
              <a:t>Internetem i profilaktyką uzależnień.</a:t>
            </a:r>
            <a:endParaRPr lang="pl-PL" dirty="0" smtClean="0"/>
          </a:p>
          <a:p>
            <a:endParaRPr lang="pl-PL" dirty="0"/>
          </a:p>
          <a:p>
            <a:pPr algn="just"/>
            <a:r>
              <a:rPr lang="pl-PL" dirty="0" smtClean="0"/>
              <a:t>Głównym </a:t>
            </a:r>
            <a:r>
              <a:rPr lang="pl-PL" dirty="0"/>
              <a:t>celem przedmiotu jest kształtowanie kompetencji uczniów związanych z dbałością o zdrowie oraz budowanie potencjału zdrowotnego własnego i otoczenia. Zwiększenie dostępu do rzetelnych informacji </a:t>
            </a:r>
            <a:r>
              <a:rPr lang="pl-PL" dirty="0" smtClean="0"/>
              <a:t>                      o </a:t>
            </a:r>
            <a:r>
              <a:rPr lang="pl-PL" dirty="0"/>
              <a:t>zdrowiu, zdrowym stylu życia, zapobieganiu chorobom oraz promocji zdrowia wśród młodych może znacząco wpłynąć na poprawę kondycji zdrowotnej i jakości życia całego społeczeństwa</a:t>
            </a:r>
            <a:r>
              <a:rPr lang="pl-PL" sz="1600" dirty="0" smtClean="0"/>
              <a:t>. </a:t>
            </a:r>
            <a:endParaRPr lang="pl-PL" sz="1600" dirty="0"/>
          </a:p>
        </p:txBody>
      </p:sp>
    </p:spTree>
    <p:extLst>
      <p:ext uri="{BB962C8B-B14F-4D97-AF65-F5344CB8AC3E}">
        <p14:creationId xmlns:p14="http://schemas.microsoft.com/office/powerpoint/2010/main" val="2938480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04866" y="203115"/>
            <a:ext cx="8964488" cy="5940088"/>
          </a:xfrm>
          <a:prstGeom prst="rect">
            <a:avLst/>
          </a:prstGeom>
        </p:spPr>
        <p:txBody>
          <a:bodyPr wrap="square">
            <a:spAutoFit/>
          </a:bodyPr>
          <a:lstStyle/>
          <a:p>
            <a:pPr algn="ctr"/>
            <a:r>
              <a:rPr lang="pl-PL" sz="2800" b="1" dirty="0" smtClean="0"/>
              <a:t>EDUKACJA ZDROWOTNA </a:t>
            </a:r>
            <a:endParaRPr lang="pl-PL" sz="2800" b="1" dirty="0" smtClean="0"/>
          </a:p>
          <a:p>
            <a:pPr algn="ctr"/>
            <a:r>
              <a:rPr lang="pl-PL" sz="2800" b="1" dirty="0" smtClean="0"/>
              <a:t> w </a:t>
            </a:r>
            <a:r>
              <a:rPr lang="pl-PL" sz="2800" b="1" dirty="0" smtClean="0"/>
              <a:t>szkole podstawowej</a:t>
            </a:r>
            <a:endParaRPr lang="pl-PL" sz="2800" b="1" dirty="0" smtClean="0"/>
          </a:p>
          <a:p>
            <a:endParaRPr lang="pl-PL" dirty="0"/>
          </a:p>
          <a:p>
            <a:r>
              <a:rPr lang="pl-PL" i="1" dirty="0" smtClean="0"/>
              <a:t>DLA  KOGO ? </a:t>
            </a:r>
          </a:p>
          <a:p>
            <a:r>
              <a:rPr lang="pl-PL" dirty="0" smtClean="0"/>
              <a:t>Edukacja zdrowotna to przedmiot dla wszystkich uczniów od klasy IV do VIII </a:t>
            </a:r>
          </a:p>
          <a:p>
            <a:endParaRPr lang="pl-PL" u="sng" dirty="0" smtClean="0"/>
          </a:p>
          <a:p>
            <a:r>
              <a:rPr lang="pl-PL" i="1" dirty="0" smtClean="0"/>
              <a:t>OD KIEDY ?</a:t>
            </a:r>
          </a:p>
          <a:p>
            <a:r>
              <a:rPr lang="pl-PL" dirty="0" smtClean="0"/>
              <a:t>Od września 2025</a:t>
            </a:r>
          </a:p>
          <a:p>
            <a:endParaRPr lang="pl-PL" u="sng" dirty="0" smtClean="0"/>
          </a:p>
          <a:p>
            <a:r>
              <a:rPr lang="pl-PL" i="1" dirty="0" smtClean="0"/>
              <a:t>W JAKIM WYMIARZE ?</a:t>
            </a:r>
          </a:p>
          <a:p>
            <a:r>
              <a:rPr lang="pl-PL" dirty="0" smtClean="0"/>
              <a:t>Zajęcia będą odbywać się w wymiarze 1 godziny tygodniowo przez cały rok szkolny w szkołach podstawowych, przy czym zajęcia będą realizowane w klasie VIII nie dłużej niż do końca stycznia danego roku szkolnego, z uwagi na przeprowadzany w maju egzamin ósmoklasisty. </a:t>
            </a:r>
          </a:p>
          <a:p>
            <a:endParaRPr lang="pl-PL" dirty="0"/>
          </a:p>
          <a:p>
            <a:r>
              <a:rPr lang="pl-PL" i="1" dirty="0" smtClean="0"/>
              <a:t>CZY MOGĘ ZREZYGNOWAĆ ?</a:t>
            </a:r>
          </a:p>
          <a:p>
            <a:r>
              <a:rPr lang="pl-PL" dirty="0" smtClean="0"/>
              <a:t> W roku szkolnym 2025/2026 przedmiot będzie nieobowiązkowy tj. rodzice  będą mogli zgłosić dyrektorowi szkoły w formie pisemnej rezygnację z udziału w tych zajęciach do dnia       25 IX 2025 r.</a:t>
            </a:r>
          </a:p>
          <a:p>
            <a:endParaRPr lang="pl-PL" dirty="0"/>
          </a:p>
        </p:txBody>
      </p:sp>
    </p:spTree>
    <p:extLst>
      <p:ext uri="{BB962C8B-B14F-4D97-AF65-F5344CB8AC3E}">
        <p14:creationId xmlns:p14="http://schemas.microsoft.com/office/powerpoint/2010/main" val="3325175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2536" y="-15868590"/>
            <a:ext cx="7110536" cy="14496276"/>
          </a:xfrm>
          <a:prstGeom prst="rect">
            <a:avLst/>
          </a:prstGeom>
        </p:spPr>
        <p:txBody>
          <a:bodyPr wrap="square">
            <a:spAutoFit/>
          </a:bodyPr>
          <a:lstStyle/>
          <a:p>
            <a:r>
              <a:rPr lang="pl-PL" dirty="0"/>
              <a:t>Edukacja zdrowotna</a:t>
            </a:r>
          </a:p>
          <a:p>
            <a:r>
              <a:rPr lang="pl-PL" dirty="0"/>
              <a:t>INFORMACJE OGÓLNE</a:t>
            </a:r>
          </a:p>
          <a:p>
            <a:endParaRPr lang="pl-PL" dirty="0"/>
          </a:p>
          <a:p>
            <a:r>
              <a:rPr lang="pl-PL" dirty="0"/>
              <a:t>Nowy przedmiot w szkole podstawowej od dnia 1 września 2025 r.</a:t>
            </a:r>
          </a:p>
          <a:p>
            <a:r>
              <a:rPr lang="pl-PL" dirty="0"/>
              <a:t>Na podstawie:</a:t>
            </a:r>
          </a:p>
          <a:p>
            <a:endParaRPr lang="pl-PL" dirty="0"/>
          </a:p>
          <a:p>
            <a:r>
              <a:rPr lang="pl-PL" dirty="0" err="1"/>
              <a:t>rozp</a:t>
            </a:r>
            <a:r>
              <a:rPr lang="pl-PL" dirty="0"/>
              <a:t>. MEN z dnia 14 lutego 2017 r. w sprawie podstawy programowej wychowania przedszkolnego oraz podstawy programowej kształcenia ogólnego dla szkoły podstawowej, w tym dla uczniów z niepełnosprawnością intelektualną w stopniu umiarkowanym lub znacznym, kształcenia ogólnego dla branżowej szkoły I stopnia, kształcenia ogólnego dla szkoły specjalnej przysposabiającej do pracy oraz kształcenia ogólnego dla szkoły policealnej (Dz. U. z 2017 r. poz. 356 ze zm.) – ostatnie </a:t>
            </a:r>
            <a:r>
              <a:rPr lang="pl-PL" dirty="0" err="1"/>
              <a:t>rozp</a:t>
            </a:r>
            <a:r>
              <a:rPr lang="pl-PL" dirty="0"/>
              <a:t>. ME zmieniające z dnia 6 marca 2025 r. (Dz. U. z 2025 r. poz. 378) - załącznik nr 2 dla szkoły podstawowej;</a:t>
            </a:r>
          </a:p>
          <a:p>
            <a:r>
              <a:rPr lang="pl-PL" dirty="0" err="1"/>
              <a:t>rozp</a:t>
            </a:r>
            <a:r>
              <a:rPr lang="pl-PL" dirty="0"/>
              <a:t>. ME z dnia 20 maja 2024 r. w sprawie ramowych planów nauczania dla publicznych szkół (Dz. U. z 2024 r. poz. 781 oraz z 2025 r. poz. 363) – załącznik nr 1;</a:t>
            </a:r>
          </a:p>
          <a:p>
            <a:r>
              <a:rPr lang="pl-PL" dirty="0"/>
              <a:t>§3 ust. 1 pkt 1, ust. 2-3, §5 ust. 1-2, §6 ust. 1, 3 i 4 </a:t>
            </a:r>
            <a:r>
              <a:rPr lang="pl-PL" dirty="0" err="1"/>
              <a:t>rozp</a:t>
            </a:r>
            <a:r>
              <a:rPr lang="pl-PL" dirty="0"/>
              <a:t>. ME z dnia 7 kwietnia 2025 r. w sprawie sposobu nauczania szkolnego oraz zakresu treści dotyczących wiedzy o życiu seksualnym człowieka, o zasadach świadomego i odpowiedzialnego rodzicielstwa, o wartości rodziny, życia w fazie prenatalnej oraz metodach i środkach świadomej prokreacji zawartych w podstawie programowej kształcenia ogólnego (Dz. U. z 2025 r. poz. 467).</a:t>
            </a:r>
          </a:p>
          <a:p>
            <a:r>
              <a:rPr lang="pl-PL" dirty="0"/>
              <a:t>W podstawie programowej kształcenia ogólnego na II etapie edukacyjnym, który obejmuje klasy IV-VIII szkoły podstawowej, zostaje uchylona część zatytułowana „WYCHOWANIE DO ŻYCIA W RODZINIE” i zostaje dodana część zatytułowana „EDUKACJA ZDROWOTNA”.</a:t>
            </a:r>
          </a:p>
          <a:p>
            <a:endParaRPr lang="pl-PL" dirty="0"/>
          </a:p>
          <a:p>
            <a:r>
              <a:rPr lang="pl-PL" dirty="0"/>
              <a:t>Zgodnie z założeniami podstawy programowej w zakresie przedmiotu edukacja zdrowotna, zdrowie jest wartością, o którą należy dbać w wymiarze fizycznym, psychicznym, seksualnym, społecznym i środowiskowym.</a:t>
            </a:r>
          </a:p>
          <a:p>
            <a:endParaRPr lang="pl-PL" dirty="0"/>
          </a:p>
          <a:p>
            <a:r>
              <a:rPr lang="pl-PL" dirty="0"/>
              <a:t>Przedmiot edukacja zdrowotna ma charakter interdyscyplinarny, integruje elementy nauk medycznych i nauk o zdrowiu oraz nauk społecznych, humanistycznych, przyrodniczych i ścisłych.</a:t>
            </a:r>
          </a:p>
          <a:p>
            <a:endParaRPr lang="pl-PL" dirty="0"/>
          </a:p>
          <a:p>
            <a:r>
              <a:rPr lang="pl-PL" dirty="0"/>
              <a:t>Interdyscyplinarny charakter edukacji zdrowotnej wymaga współpracy z nauczycielami różnych przedmiotów, których treści zbliżone są do problematyki tej edukacji lub z nią związane, m.in. przyrody, biologii, geografii, wychowania fizycznego, chemii, edukacji dla bezpieczeństwa, etyki oraz współpracy z psychologiem szkolnym, pedagogiem szkolnym, pielęgniarką środowiska nauczania i wychowania lub higienistką szkolną. Zdrowie jest definiowane jako wartość międzypokoleniowa i międzykulturowa. Godność i szacunek stanowią podstawę budowania relacji międzyludzkich, w szczególności w odniesieniu do zdrowia psychicznego, społecznego i seksualnego. Postawy prospołeczne i altruistyczne oraz kultura wolontariatu pozwolą wyeksponować potencjał możliwych oddziaływań dla dobra wspólnego.</a:t>
            </a:r>
          </a:p>
          <a:p>
            <a:endParaRPr lang="pl-PL" dirty="0"/>
          </a:p>
        </p:txBody>
      </p:sp>
      <p:sp>
        <p:nvSpPr>
          <p:cNvPr id="4" name="Prostokąt 3"/>
          <p:cNvSpPr/>
          <p:nvPr/>
        </p:nvSpPr>
        <p:spPr>
          <a:xfrm>
            <a:off x="467544" y="1052736"/>
            <a:ext cx="7704856" cy="4431983"/>
          </a:xfrm>
          <a:prstGeom prst="rect">
            <a:avLst/>
          </a:prstGeom>
        </p:spPr>
        <p:txBody>
          <a:bodyPr wrap="square">
            <a:spAutoFit/>
          </a:bodyPr>
          <a:lstStyle/>
          <a:p>
            <a:r>
              <a:rPr lang="pl-PL" sz="2400" b="1" dirty="0" smtClean="0"/>
              <a:t>CO JESZCZE WARTO WIEDZIEĆ</a:t>
            </a:r>
            <a:r>
              <a:rPr lang="pl-PL" sz="2400" b="1" dirty="0" smtClean="0"/>
              <a:t>?</a:t>
            </a:r>
          </a:p>
          <a:p>
            <a:endParaRPr lang="pl-PL" sz="2400" b="1" dirty="0" smtClean="0"/>
          </a:p>
          <a:p>
            <a:endParaRPr lang="pl-PL" dirty="0" smtClean="0"/>
          </a:p>
          <a:p>
            <a:pPr marL="285750" indent="-285750">
              <a:buFont typeface="Arial" panose="020B0604020202020204" pitchFamily="34" charset="0"/>
              <a:buChar char="•"/>
            </a:pPr>
            <a:r>
              <a:rPr lang="pl-PL" dirty="0" smtClean="0"/>
              <a:t>Zajęcia </a:t>
            </a:r>
            <a:r>
              <a:rPr lang="pl-PL" dirty="0" smtClean="0"/>
              <a:t>będą</a:t>
            </a:r>
            <a:r>
              <a:rPr lang="pl-PL" dirty="0" smtClean="0"/>
              <a:t> </a:t>
            </a:r>
            <a:r>
              <a:rPr lang="pl-PL" dirty="0"/>
              <a:t>organizowane w oddziałach albo w grupach międzyoddziałowych liczących nie więcej niż 24 uczniów</a:t>
            </a:r>
            <a:r>
              <a:rPr lang="pl-PL" dirty="0" smtClean="0"/>
              <a:t>.</a:t>
            </a:r>
            <a:endParaRPr lang="pl-PL" dirty="0"/>
          </a:p>
          <a:p>
            <a:endParaRPr lang="pl-PL" dirty="0"/>
          </a:p>
          <a:p>
            <a:pPr marL="285750" indent="-285750">
              <a:buFont typeface="Arial" panose="020B0604020202020204" pitchFamily="34" charset="0"/>
              <a:buChar char="•"/>
            </a:pPr>
            <a:r>
              <a:rPr lang="pl-PL" dirty="0"/>
              <a:t>W przypadku zajęć z obszaru zdrowia psychicznego, seksualnego lub dojrzewania oddział albo grupa międzyoddziałowa, mogą być podzielone na mniejsze grupy</a:t>
            </a:r>
            <a:r>
              <a:rPr lang="pl-PL" dirty="0" smtClean="0"/>
              <a:t>.</a:t>
            </a:r>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r>
              <a:rPr lang="pl-PL" dirty="0" smtClean="0"/>
              <a:t>Zajęcia </a:t>
            </a:r>
            <a:r>
              <a:rPr lang="pl-PL" dirty="0"/>
              <a:t>edukacji zdrowotnej </a:t>
            </a:r>
            <a:r>
              <a:rPr lang="pl-PL" b="1" dirty="0"/>
              <a:t>nie podlegają ocenie i nie mają wpływu na promocję ucznia</a:t>
            </a:r>
            <a:r>
              <a:rPr lang="pl-PL" dirty="0"/>
              <a:t> do klasy programowo wyższej ani na ukończenie szkoły przez ucznia.</a:t>
            </a:r>
          </a:p>
          <a:p>
            <a:pPr marL="285750" indent="-285750">
              <a:buFont typeface="Arial" panose="020B0604020202020204" pitchFamily="34" charset="0"/>
              <a:buChar char="•"/>
            </a:pPr>
            <a:endParaRPr lang="pl-PL" dirty="0" smtClean="0"/>
          </a:p>
          <a:p>
            <a:endParaRPr lang="pl-PL" dirty="0"/>
          </a:p>
        </p:txBody>
      </p:sp>
    </p:spTree>
    <p:extLst>
      <p:ext uri="{BB962C8B-B14F-4D97-AF65-F5344CB8AC3E}">
        <p14:creationId xmlns:p14="http://schemas.microsoft.com/office/powerpoint/2010/main" val="132473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20891" y="332656"/>
            <a:ext cx="8208912" cy="5663089"/>
          </a:xfrm>
          <a:prstGeom prst="rect">
            <a:avLst/>
          </a:prstGeom>
        </p:spPr>
        <p:txBody>
          <a:bodyPr wrap="square">
            <a:spAutoFit/>
          </a:bodyPr>
          <a:lstStyle/>
          <a:p>
            <a:pPr algn="ctr"/>
            <a:endParaRPr lang="pl-PL" sz="2800" b="1" dirty="0" smtClean="0"/>
          </a:p>
          <a:p>
            <a:pPr algn="ctr"/>
            <a:r>
              <a:rPr lang="pl-PL" sz="2800" b="1" dirty="0" smtClean="0"/>
              <a:t>PODSTAWA PROGRAMOWA PRZEDMIOTU</a:t>
            </a:r>
            <a:endParaRPr lang="pl-PL" dirty="0" smtClean="0"/>
          </a:p>
          <a:p>
            <a:pPr marL="342900" indent="-342900">
              <a:buFont typeface="+mj-lt"/>
              <a:buAutoNum type="arabicPeriod"/>
            </a:pPr>
            <a:endParaRPr lang="pl-PL" dirty="0"/>
          </a:p>
          <a:p>
            <a:endParaRPr lang="pl-PL" dirty="0" smtClean="0"/>
          </a:p>
          <a:p>
            <a:r>
              <a:rPr lang="pl-PL" dirty="0" smtClean="0"/>
              <a:t>Podstawa </a:t>
            </a:r>
            <a:r>
              <a:rPr lang="pl-PL" dirty="0"/>
              <a:t>programowa w zakresie przedmiotu edukacja zdrowotna obejmuje dziesięć działów (z podziałem na klasy IV-VI i na klasy VII-VIII), które odzwierciedlają sfery funkcjonowania człowieka:</a:t>
            </a:r>
          </a:p>
          <a:p>
            <a:endParaRPr lang="pl-PL" dirty="0"/>
          </a:p>
          <a:p>
            <a:r>
              <a:rPr lang="pl-PL" dirty="0"/>
              <a:t>Dział I. Wartości i postawy</a:t>
            </a:r>
          </a:p>
          <a:p>
            <a:r>
              <a:rPr lang="pl-PL" dirty="0"/>
              <a:t>Dział II. Zdrowie fizyczne</a:t>
            </a:r>
          </a:p>
          <a:p>
            <a:r>
              <a:rPr lang="pl-PL" dirty="0"/>
              <a:t>Dział III. Aktywność fizyczna</a:t>
            </a:r>
          </a:p>
          <a:p>
            <a:r>
              <a:rPr lang="pl-PL" dirty="0"/>
              <a:t>Dział IV. Odżywienie</a:t>
            </a:r>
          </a:p>
          <a:p>
            <a:r>
              <a:rPr lang="pl-PL" dirty="0"/>
              <a:t>Dział V. Zdrowie psychiczne</a:t>
            </a:r>
          </a:p>
          <a:p>
            <a:r>
              <a:rPr lang="pl-PL" dirty="0"/>
              <a:t>Dział VI. Zdrowie społeczne</a:t>
            </a:r>
          </a:p>
          <a:p>
            <a:r>
              <a:rPr lang="pl-PL" dirty="0"/>
              <a:t>Dział VII. Dojrzewanie</a:t>
            </a:r>
          </a:p>
          <a:p>
            <a:r>
              <a:rPr lang="pl-PL" dirty="0"/>
              <a:t>Dział VIII. Zdrowie seksualne</a:t>
            </a:r>
          </a:p>
          <a:p>
            <a:r>
              <a:rPr lang="pl-PL" dirty="0"/>
              <a:t>Dział IX. Zdrowie środowiskowe</a:t>
            </a:r>
          </a:p>
          <a:p>
            <a:r>
              <a:rPr lang="pl-PL" dirty="0"/>
              <a:t>Dział X. Internet i profilaktyka uzależnień</a:t>
            </a:r>
          </a:p>
          <a:p>
            <a:endParaRPr lang="pl-PL" dirty="0" smtClean="0"/>
          </a:p>
        </p:txBody>
      </p:sp>
    </p:spTree>
    <p:extLst>
      <p:ext uri="{BB962C8B-B14F-4D97-AF65-F5344CB8AC3E}">
        <p14:creationId xmlns:p14="http://schemas.microsoft.com/office/powerpoint/2010/main" val="271018631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dirty="0" smtClean="0"/>
              <a:t>1. WARTOŚCI I POSTAWY</a:t>
            </a:r>
            <a:endParaRPr lang="pl-PL" dirty="0"/>
          </a:p>
        </p:txBody>
      </p:sp>
      <p:sp>
        <p:nvSpPr>
          <p:cNvPr id="19" name="Symbol zastępczy zawartości 18"/>
          <p:cNvSpPr>
            <a:spLocks noGrp="1"/>
          </p:cNvSpPr>
          <p:nvPr>
            <p:ph sz="half" idx="1"/>
          </p:nvPr>
        </p:nvSpPr>
        <p:spPr>
          <a:xfrm>
            <a:off x="467544" y="1556792"/>
            <a:ext cx="4038600" cy="4525963"/>
          </a:xfrm>
        </p:spPr>
        <p:txBody>
          <a:bodyPr>
            <a:normAutofit fontScale="25000" lnSpcReduction="20000"/>
          </a:bodyPr>
          <a:lstStyle/>
          <a:p>
            <a:pPr marL="0" indent="0">
              <a:buNone/>
            </a:pPr>
            <a:r>
              <a:rPr lang="pl-PL" sz="8000" b="1" dirty="0" smtClean="0"/>
              <a:t>KL. IV-VI</a:t>
            </a:r>
          </a:p>
          <a:p>
            <a:pPr algn="just"/>
            <a:r>
              <a:rPr lang="pl-PL" sz="7200" dirty="0">
                <a:latin typeface="+mj-lt"/>
                <a:cs typeface="Times New Roman" panose="02020603050405020304" pitchFamily="18" charset="0"/>
              </a:rPr>
              <a:t>Uczeń traktuje zdrowie jako istotną wartość na różnych etapach życia, uwzględniając je w swojej </a:t>
            </a:r>
            <a:r>
              <a:rPr lang="pl-PL" sz="7200" dirty="0" smtClean="0">
                <a:latin typeface="+mj-lt"/>
                <a:cs typeface="Times New Roman" panose="02020603050405020304" pitchFamily="18" charset="0"/>
              </a:rPr>
              <a:t>osobistej hierarchii </a:t>
            </a:r>
            <a:r>
              <a:rPr lang="pl-PL" sz="7200" dirty="0">
                <a:latin typeface="+mj-lt"/>
                <a:cs typeface="Times New Roman" panose="02020603050405020304" pitchFamily="18" charset="0"/>
              </a:rPr>
              <a:t>wartości. Postrzega zdrowie jako zasób, który należy </a:t>
            </a:r>
            <a:r>
              <a:rPr lang="pl-PL" sz="7200" dirty="0" smtClean="0">
                <a:latin typeface="+mj-lt"/>
                <a:cs typeface="Times New Roman" panose="02020603050405020304" pitchFamily="18" charset="0"/>
              </a:rPr>
              <a:t>chronić          </a:t>
            </a:r>
            <a:r>
              <a:rPr lang="pl-PL" sz="7200" dirty="0">
                <a:latin typeface="+mj-lt"/>
                <a:cs typeface="Times New Roman" panose="02020603050405020304" pitchFamily="18" charset="0"/>
              </a:rPr>
              <a:t>i rozwijać, zarówno na </a:t>
            </a:r>
            <a:r>
              <a:rPr lang="pl-PL" sz="7200" dirty="0" smtClean="0">
                <a:latin typeface="+mj-lt"/>
                <a:cs typeface="Times New Roman" panose="02020603050405020304" pitchFamily="18" charset="0"/>
              </a:rPr>
              <a:t>poziomie indywidualnym</a:t>
            </a:r>
            <a:r>
              <a:rPr lang="pl-PL" sz="7200" dirty="0">
                <a:latin typeface="+mj-lt"/>
                <a:cs typeface="Times New Roman" panose="02020603050405020304" pitchFamily="18" charset="0"/>
              </a:rPr>
              <a:t>, społecznym, jak </a:t>
            </a:r>
            <a:r>
              <a:rPr lang="pl-PL" sz="7200" dirty="0" smtClean="0">
                <a:latin typeface="+mj-lt"/>
                <a:cs typeface="Times New Roman" panose="02020603050405020304" pitchFamily="18" charset="0"/>
              </a:rPr>
              <a:t>                   i </a:t>
            </a:r>
            <a:r>
              <a:rPr lang="pl-PL" sz="7200" dirty="0">
                <a:latin typeface="+mj-lt"/>
                <a:cs typeface="Times New Roman" panose="02020603050405020304" pitchFamily="18" charset="0"/>
              </a:rPr>
              <a:t>środowiskowym. Rozumie znaczenie troski i </a:t>
            </a:r>
            <a:r>
              <a:rPr lang="pl-PL" sz="7200" dirty="0" smtClean="0">
                <a:latin typeface="+mj-lt"/>
                <a:cs typeface="Times New Roman" panose="02020603050405020304" pitchFamily="18" charset="0"/>
              </a:rPr>
              <a:t>odpowiedzialność za </a:t>
            </a:r>
            <a:r>
              <a:rPr lang="pl-PL" sz="7200" dirty="0">
                <a:latin typeface="+mj-lt"/>
                <a:cs typeface="Times New Roman" panose="02020603050405020304" pitchFamily="18" charset="0"/>
              </a:rPr>
              <a:t>własne zdrowie oraz okazuje szacunek sobie, rozwijając poczucie własnej wartości. W </a:t>
            </a:r>
            <a:r>
              <a:rPr lang="pl-PL" sz="7200" dirty="0" smtClean="0">
                <a:latin typeface="+mj-lt"/>
                <a:cs typeface="Times New Roman" panose="02020603050405020304" pitchFamily="18" charset="0"/>
              </a:rPr>
              <a:t>relacjach międzyludzkich </a:t>
            </a:r>
            <a:r>
              <a:rPr lang="pl-PL" sz="7200" dirty="0">
                <a:latin typeface="+mj-lt"/>
                <a:cs typeface="Times New Roman" panose="02020603050405020304" pitchFamily="18" charset="0"/>
              </a:rPr>
              <a:t>wykazuje empatię, potrafi spojrzeć na sprawy </a:t>
            </a:r>
            <a:r>
              <a:rPr lang="pl-PL" sz="7200" dirty="0" smtClean="0">
                <a:latin typeface="+mj-lt"/>
                <a:cs typeface="Times New Roman" panose="02020603050405020304" pitchFamily="18" charset="0"/>
              </a:rPr>
              <a:t>               z </a:t>
            </a:r>
            <a:r>
              <a:rPr lang="pl-PL" sz="7200" dirty="0">
                <a:latin typeface="+mj-lt"/>
                <a:cs typeface="Times New Roman" panose="02020603050405020304" pitchFamily="18" charset="0"/>
              </a:rPr>
              <a:t>perspektywy innych osób. </a:t>
            </a:r>
            <a:r>
              <a:rPr lang="pl-PL" sz="7200" dirty="0" smtClean="0">
                <a:latin typeface="+mj-lt"/>
                <a:cs typeface="Times New Roman" panose="02020603050405020304" pitchFamily="18" charset="0"/>
              </a:rPr>
              <a:t>Ponadto, kształtuje </a:t>
            </a:r>
            <a:r>
              <a:rPr lang="pl-PL" sz="7200" dirty="0">
                <a:latin typeface="+mj-lt"/>
                <a:cs typeface="Times New Roman" panose="02020603050405020304" pitchFamily="18" charset="0"/>
              </a:rPr>
              <a:t>w sobie postawy </a:t>
            </a:r>
            <a:r>
              <a:rPr lang="pl-PL" sz="7200" dirty="0" err="1">
                <a:latin typeface="+mj-lt"/>
                <a:cs typeface="Times New Roman" panose="02020603050405020304" pitchFamily="18" charset="0"/>
              </a:rPr>
              <a:t>prośrodowiskowe</a:t>
            </a:r>
            <a:r>
              <a:rPr lang="pl-PL" sz="7200" dirty="0">
                <a:latin typeface="+mj-lt"/>
                <a:cs typeface="Times New Roman" panose="02020603050405020304" pitchFamily="18" charset="0"/>
              </a:rPr>
              <a:t>, troszcząc się różnorodność biologiczną i klimat. </a:t>
            </a:r>
            <a:r>
              <a:rPr lang="pl-PL" sz="7200" dirty="0" smtClean="0">
                <a:latin typeface="+mj-lt"/>
                <a:cs typeface="Times New Roman" panose="02020603050405020304" pitchFamily="18" charset="0"/>
              </a:rPr>
              <a:t>Prezentuje postawę </a:t>
            </a:r>
            <a:r>
              <a:rPr lang="pl-PL" sz="7200" dirty="0">
                <a:latin typeface="+mj-lt"/>
                <a:cs typeface="Times New Roman" panose="02020603050405020304" pitchFamily="18" charset="0"/>
              </a:rPr>
              <a:t>optymizmu, który sprzyja zdrowiu </a:t>
            </a:r>
            <a:r>
              <a:rPr lang="pl-PL" sz="7200" dirty="0" smtClean="0">
                <a:latin typeface="+mj-lt"/>
                <a:cs typeface="Times New Roman" panose="02020603050405020304" pitchFamily="18" charset="0"/>
              </a:rPr>
              <a:t>i harmonii </a:t>
            </a:r>
            <a:r>
              <a:rPr lang="pl-PL" sz="7200" dirty="0" smtClean="0">
                <a:latin typeface="+mj-lt"/>
                <a:cs typeface="Times New Roman" panose="02020603050405020304" pitchFamily="18" charset="0"/>
              </a:rPr>
              <a:t>                           z </a:t>
            </a:r>
            <a:r>
              <a:rPr lang="pl-PL" sz="7200" dirty="0" smtClean="0">
                <a:latin typeface="+mj-lt"/>
                <a:cs typeface="Times New Roman" panose="02020603050405020304" pitchFamily="18" charset="0"/>
              </a:rPr>
              <a:t>otoczeniem</a:t>
            </a:r>
            <a:r>
              <a:rPr lang="pl-PL" sz="4400" dirty="0">
                <a:latin typeface="+mj-lt"/>
                <a:cs typeface="Times New Roman" panose="02020603050405020304" pitchFamily="18" charset="0"/>
              </a:rPr>
              <a:t>.</a:t>
            </a:r>
          </a:p>
        </p:txBody>
      </p:sp>
      <p:sp>
        <p:nvSpPr>
          <p:cNvPr id="20" name="Symbol zastępczy zawartości 19"/>
          <p:cNvSpPr>
            <a:spLocks noGrp="1"/>
          </p:cNvSpPr>
          <p:nvPr>
            <p:ph sz="half" idx="2"/>
          </p:nvPr>
        </p:nvSpPr>
        <p:spPr>
          <a:xfrm>
            <a:off x="4648200" y="1600200"/>
            <a:ext cx="4172272" cy="4525963"/>
          </a:xfrm>
        </p:spPr>
        <p:txBody>
          <a:bodyPr>
            <a:normAutofit fontScale="25000" lnSpcReduction="20000"/>
          </a:bodyPr>
          <a:lstStyle/>
          <a:p>
            <a:pPr marL="0" indent="0">
              <a:buNone/>
            </a:pPr>
            <a:r>
              <a:rPr lang="pl-PL" sz="6400" b="1" dirty="0" smtClean="0"/>
              <a:t>    KL. VII-VIII</a:t>
            </a:r>
          </a:p>
          <a:p>
            <a:pPr algn="just"/>
            <a:r>
              <a:rPr lang="pl-PL" sz="7200" dirty="0" smtClean="0">
                <a:latin typeface="+mj-lt"/>
                <a:cs typeface="Times New Roman" panose="02020603050405020304" pitchFamily="18" charset="0"/>
              </a:rPr>
              <a:t>Uczeń </a:t>
            </a:r>
            <a:r>
              <a:rPr lang="pl-PL" sz="7200" dirty="0">
                <a:latin typeface="+mj-lt"/>
                <a:cs typeface="Times New Roman" panose="02020603050405020304" pitchFamily="18" charset="0"/>
              </a:rPr>
              <a:t>uznaje godność człowieka za fundamentalną wartość na </a:t>
            </a:r>
            <a:r>
              <a:rPr lang="pl-PL" sz="7200" dirty="0" smtClean="0">
                <a:latin typeface="+mj-lt"/>
                <a:cs typeface="Times New Roman" panose="02020603050405020304" pitchFamily="18" charset="0"/>
              </a:rPr>
              <a:t>każdym etapie </a:t>
            </a:r>
            <a:r>
              <a:rPr lang="pl-PL" sz="7200" dirty="0">
                <a:latin typeface="+mj-lt"/>
                <a:cs typeface="Times New Roman" panose="02020603050405020304" pitchFamily="18" charset="0"/>
              </a:rPr>
              <a:t>życia. Akceptuje innych </a:t>
            </a:r>
            <a:r>
              <a:rPr lang="pl-PL" sz="7200" dirty="0" smtClean="0">
                <a:latin typeface="+mj-lt"/>
                <a:cs typeface="Times New Roman" panose="02020603050405020304" pitchFamily="18" charset="0"/>
              </a:rPr>
              <a:t>bez względu </a:t>
            </a:r>
            <a:r>
              <a:rPr lang="pl-PL" sz="7200" dirty="0">
                <a:latin typeface="+mj-lt"/>
                <a:cs typeface="Times New Roman" panose="02020603050405020304" pitchFamily="18" charset="0"/>
              </a:rPr>
              <a:t>na ich choroby, czy niepełnosprawności, kierując się szacunkiem i godnością. </a:t>
            </a:r>
            <a:r>
              <a:rPr lang="pl-PL" sz="7200" dirty="0" smtClean="0">
                <a:latin typeface="+mj-lt"/>
                <a:cs typeface="Times New Roman" panose="02020603050405020304" pitchFamily="18" charset="0"/>
              </a:rPr>
              <a:t>Rozumie, że </a:t>
            </a:r>
            <a:r>
              <a:rPr lang="pl-PL" sz="7200" dirty="0">
                <a:latin typeface="+mj-lt"/>
                <a:cs typeface="Times New Roman" panose="02020603050405020304" pitchFamily="18" charset="0"/>
              </a:rPr>
              <a:t>zdrowie jest wartością nadrzędną </a:t>
            </a:r>
            <a:r>
              <a:rPr lang="pl-PL" sz="7200" dirty="0" smtClean="0">
                <a:latin typeface="+mj-lt"/>
                <a:cs typeface="Times New Roman" panose="02020603050405020304" pitchFamily="18" charset="0"/>
              </a:rPr>
              <a:t>                 w </a:t>
            </a:r>
            <a:r>
              <a:rPr lang="pl-PL" sz="7200" dirty="0">
                <a:latin typeface="+mj-lt"/>
                <a:cs typeface="Times New Roman" panose="02020603050405020304" pitchFamily="18" charset="0"/>
              </a:rPr>
              <a:t>różnych kulturach. Dba o </a:t>
            </a:r>
            <a:r>
              <a:rPr lang="pl-PL" sz="7200" dirty="0" smtClean="0">
                <a:latin typeface="+mj-lt"/>
                <a:cs typeface="Times New Roman" panose="02020603050405020304" pitchFamily="18" charset="0"/>
              </a:rPr>
              <a:t>poczucie sprawczości </a:t>
            </a:r>
            <a:r>
              <a:rPr lang="pl-PL" sz="7200" dirty="0">
                <a:latin typeface="+mj-lt"/>
                <a:cs typeface="Times New Roman" panose="02020603050405020304" pitchFamily="18" charset="0"/>
              </a:rPr>
              <a:t>w </a:t>
            </a:r>
            <a:r>
              <a:rPr lang="pl-PL" sz="7200" dirty="0" smtClean="0">
                <a:latin typeface="+mj-lt"/>
                <a:cs typeface="Times New Roman" panose="02020603050405020304" pitchFamily="18" charset="0"/>
              </a:rPr>
              <a:t>odniesieniu do </a:t>
            </a:r>
            <a:r>
              <a:rPr lang="pl-PL" sz="7200" dirty="0">
                <a:latin typeface="+mj-lt"/>
                <a:cs typeface="Times New Roman" panose="02020603050405020304" pitchFamily="18" charset="0"/>
              </a:rPr>
              <a:t>zdrowia własnego, innych osób oraz stanu środowiska i klimatu. </a:t>
            </a:r>
            <a:r>
              <a:rPr lang="pl-PL" sz="7200" dirty="0" smtClean="0">
                <a:latin typeface="+mj-lt"/>
                <a:cs typeface="Times New Roman" panose="02020603050405020304" pitchFamily="18" charset="0"/>
              </a:rPr>
              <a:t>Przyjmuje  postawę prospołeczną, promując </a:t>
            </a:r>
            <a:r>
              <a:rPr lang="pl-PL" sz="7200" dirty="0">
                <a:latin typeface="+mj-lt"/>
                <a:cs typeface="Times New Roman" panose="02020603050405020304" pitchFamily="18" charset="0"/>
              </a:rPr>
              <a:t>zdrowie publiczne, takie jak donacja krwi, szczepienia, badania profilaktyczne oraz </a:t>
            </a:r>
            <a:r>
              <a:rPr lang="pl-PL" sz="7200" dirty="0" smtClean="0">
                <a:latin typeface="+mj-lt"/>
                <a:cs typeface="Times New Roman" panose="02020603050405020304" pitchFamily="18" charset="0"/>
              </a:rPr>
              <a:t>unikanie substancji psychoaktywnych</a:t>
            </a:r>
            <a:r>
              <a:rPr lang="pl-PL" sz="7200" dirty="0">
                <a:latin typeface="+mj-lt"/>
                <a:cs typeface="Times New Roman" panose="02020603050405020304" pitchFamily="18" charset="0"/>
              </a:rPr>
              <a:t>. Zna i rozumie kulturę wolontariatu, wiedząc, że służy </a:t>
            </a:r>
            <a:r>
              <a:rPr lang="pl-PL" sz="7200" dirty="0" smtClean="0">
                <a:latin typeface="+mj-lt"/>
                <a:cs typeface="Times New Roman" panose="02020603050405020304" pitchFamily="18" charset="0"/>
              </a:rPr>
              <a:t>on  wspólnemu </a:t>
            </a:r>
            <a:r>
              <a:rPr lang="pl-PL" sz="7200" dirty="0">
                <a:latin typeface="+mj-lt"/>
                <a:cs typeface="Times New Roman" panose="02020603050405020304" pitchFamily="18" charset="0"/>
              </a:rPr>
              <a:t>dobru.</a:t>
            </a:r>
          </a:p>
        </p:txBody>
      </p:sp>
    </p:spTree>
    <p:extLst>
      <p:ext uri="{BB962C8B-B14F-4D97-AF65-F5344CB8AC3E}">
        <p14:creationId xmlns:p14="http://schemas.microsoft.com/office/powerpoint/2010/main" val="2098266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pPr algn="ctr"/>
            <a:r>
              <a:rPr lang="pl-PL" dirty="0" smtClean="0"/>
              <a:t>2. ZDROWIE FIZYCZNE</a:t>
            </a:r>
            <a:endParaRPr lang="pl-PL" dirty="0"/>
          </a:p>
        </p:txBody>
      </p:sp>
      <p:sp>
        <p:nvSpPr>
          <p:cNvPr id="7" name="Symbol zastępczy zawartości 6"/>
          <p:cNvSpPr>
            <a:spLocks noGrp="1"/>
          </p:cNvSpPr>
          <p:nvPr>
            <p:ph sz="half" idx="1"/>
          </p:nvPr>
        </p:nvSpPr>
        <p:spPr>
          <a:xfrm>
            <a:off x="467544" y="1556792"/>
            <a:ext cx="4038600" cy="4525963"/>
          </a:xfrm>
        </p:spPr>
        <p:txBody>
          <a:bodyPr>
            <a:normAutofit fontScale="25000" lnSpcReduction="20000"/>
          </a:bodyPr>
          <a:lstStyle/>
          <a:p>
            <a:endParaRPr lang="pl-PL" dirty="0" smtClean="0"/>
          </a:p>
          <a:p>
            <a:pPr marL="0" indent="0">
              <a:buNone/>
            </a:pPr>
            <a:r>
              <a:rPr lang="pl-PL" sz="8000" b="1" dirty="0" smtClean="0"/>
              <a:t>     KL. IV-VI</a:t>
            </a:r>
          </a:p>
          <a:p>
            <a:pPr algn="just"/>
            <a:r>
              <a:rPr lang="pl-PL" sz="6400" dirty="0" smtClean="0"/>
              <a:t>Uczeń </a:t>
            </a:r>
            <a:r>
              <a:rPr lang="pl-PL" sz="6400" dirty="0"/>
              <a:t>dowiaduje się jak kształtować postawy i umiejętności w zakresie dbania </a:t>
            </a:r>
            <a:r>
              <a:rPr lang="pl-PL" sz="6400" dirty="0" smtClean="0"/>
              <a:t>              o </a:t>
            </a:r>
            <a:r>
              <a:rPr lang="pl-PL" sz="6400" dirty="0"/>
              <a:t>zdrowie </a:t>
            </a:r>
            <a:r>
              <a:rPr lang="pl-PL" sz="6400" dirty="0" smtClean="0"/>
              <a:t>oraz systematycznego </a:t>
            </a:r>
            <a:r>
              <a:rPr lang="pl-PL" sz="6400" dirty="0"/>
              <a:t>monitorowania zdrowia fizycznego oraz stosowania podstawowej </a:t>
            </a:r>
            <a:r>
              <a:rPr lang="pl-PL" sz="6400" dirty="0" smtClean="0"/>
              <a:t>profilaktyki zdrowotnej</a:t>
            </a:r>
            <a:r>
              <a:rPr lang="pl-PL" sz="6400" dirty="0"/>
              <a:t>. Dowiaduje się, jak dbać </a:t>
            </a:r>
            <a:r>
              <a:rPr lang="pl-PL" sz="6400" dirty="0" smtClean="0"/>
              <a:t>                        o </a:t>
            </a:r>
            <a:r>
              <a:rPr lang="pl-PL" sz="6400" dirty="0"/>
              <a:t>zdrowie i higienę osobistą, wykonując codzienne czynności, </a:t>
            </a:r>
            <a:r>
              <a:rPr lang="pl-PL" sz="6400" dirty="0" smtClean="0"/>
              <a:t>takie jak </a:t>
            </a:r>
            <a:r>
              <a:rPr lang="pl-PL" sz="6400" dirty="0"/>
              <a:t>mycie zębów, rąk, ciała i włosów. Poznaje wiarygodne źródła informacji </a:t>
            </a:r>
            <a:r>
              <a:rPr lang="pl-PL" sz="6400" dirty="0" smtClean="0"/>
              <a:t>o </a:t>
            </a:r>
            <a:r>
              <a:rPr lang="pl-PL" sz="6400" dirty="0"/>
              <a:t>zdrowiu </a:t>
            </a:r>
            <a:r>
              <a:rPr lang="pl-PL" sz="6400" dirty="0" smtClean="0"/>
              <a:t>oraz ma </a:t>
            </a:r>
            <a:r>
              <a:rPr lang="pl-PL" sz="6400" dirty="0"/>
              <a:t>świadomość czym są nadwaga i otyłość oraz jak im zapobiegać. Rozumie rolę badań </a:t>
            </a:r>
            <a:r>
              <a:rPr lang="pl-PL" sz="6400" dirty="0" smtClean="0"/>
              <a:t>profilaktycznych oraz </a:t>
            </a:r>
            <a:r>
              <a:rPr lang="pl-PL" sz="6400" dirty="0"/>
              <a:t>rozpoznaje objawy chorób, takie jak bóle czy zmiany skórne, potrafi mierzyć temperaturę </a:t>
            </a:r>
            <a:r>
              <a:rPr lang="pl-PL" sz="6400" dirty="0" smtClean="0"/>
              <a:t>ciała. Ma </a:t>
            </a:r>
            <a:r>
              <a:rPr lang="pl-PL" sz="6400" dirty="0"/>
              <a:t>świadomość czym są szczepienia i dlaczego warto się szczepić, </a:t>
            </a:r>
            <a:r>
              <a:rPr lang="pl-PL" sz="6400" dirty="0" smtClean="0"/>
              <a:t>a </a:t>
            </a:r>
            <a:r>
              <a:rPr lang="pl-PL" sz="6400" dirty="0"/>
              <a:t>także jak przygotować się do </a:t>
            </a:r>
            <a:r>
              <a:rPr lang="pl-PL" sz="6400" dirty="0" smtClean="0"/>
              <a:t>wizyty lekarskiej</a:t>
            </a:r>
            <a:r>
              <a:rPr lang="pl-PL" sz="6400" dirty="0"/>
              <a:t>, w tym stomatologicznej. Ponadto, poznaje zasady udzielania pierwszej pomocy i </a:t>
            </a:r>
            <a:r>
              <a:rPr lang="pl-PL" sz="6400" dirty="0" smtClean="0"/>
              <a:t>rozpoznaje sytuacje</a:t>
            </a:r>
            <a:r>
              <a:rPr lang="pl-PL" sz="6400" dirty="0"/>
              <a:t>, w których należy wezwać karetkę pogotowia</a:t>
            </a:r>
            <a:r>
              <a:rPr lang="pl-PL" sz="6400" dirty="0" smtClean="0"/>
              <a:t>.</a:t>
            </a:r>
            <a:endParaRPr lang="pl-PL" sz="6400" dirty="0"/>
          </a:p>
        </p:txBody>
      </p:sp>
      <p:sp>
        <p:nvSpPr>
          <p:cNvPr id="8" name="Symbol zastępczy zawartości 7"/>
          <p:cNvSpPr>
            <a:spLocks noGrp="1"/>
          </p:cNvSpPr>
          <p:nvPr>
            <p:ph sz="half" idx="2"/>
          </p:nvPr>
        </p:nvSpPr>
        <p:spPr/>
        <p:txBody>
          <a:bodyPr>
            <a:normAutofit fontScale="25000" lnSpcReduction="20000"/>
          </a:bodyPr>
          <a:lstStyle/>
          <a:p>
            <a:pPr marL="0" indent="0">
              <a:buNone/>
            </a:pPr>
            <a:r>
              <a:rPr lang="pl-PL" sz="7200" b="1" dirty="0" smtClean="0"/>
              <a:t>KL. VII-VIII</a:t>
            </a:r>
            <a:endParaRPr lang="pl-PL" sz="7200" b="1" dirty="0"/>
          </a:p>
          <a:p>
            <a:pPr algn="just"/>
            <a:r>
              <a:rPr lang="pl-PL" sz="6400" dirty="0">
                <a:latin typeface="+mj-lt"/>
              </a:rPr>
              <a:t>Uczeń dowiaduje się jakie czynniki pozytywnie i negatywnie wpływają na </a:t>
            </a:r>
            <a:r>
              <a:rPr lang="pl-PL" sz="6400" dirty="0" smtClean="0">
                <a:latin typeface="+mj-lt"/>
              </a:rPr>
              <a:t>zdrowie i samopoczucie </a:t>
            </a:r>
            <a:r>
              <a:rPr lang="pl-PL" sz="6400" dirty="0">
                <a:latin typeface="+mj-lt"/>
              </a:rPr>
              <a:t>oraz </a:t>
            </a:r>
            <a:r>
              <a:rPr lang="pl-PL" sz="6400" dirty="0" smtClean="0">
                <a:latin typeface="+mj-lt"/>
              </a:rPr>
              <a:t>jak sam/a </a:t>
            </a:r>
            <a:r>
              <a:rPr lang="pl-PL" sz="6400" dirty="0">
                <a:latin typeface="+mj-lt"/>
              </a:rPr>
              <a:t>może dbać o swoje zdrowie. Poznaje różne drogi przenoszenia chorób zakaźnych, </a:t>
            </a:r>
            <a:r>
              <a:rPr lang="pl-PL" sz="6400" dirty="0" smtClean="0">
                <a:latin typeface="+mj-lt"/>
              </a:rPr>
              <a:t>takie jak </a:t>
            </a:r>
            <a:r>
              <a:rPr lang="pl-PL" sz="6400" dirty="0">
                <a:latin typeface="+mj-lt"/>
              </a:rPr>
              <a:t>kropelkowa, płciowa czy przez kontakt, a także sposoby ograniczania ryzyka zakażeń. Rozumie </a:t>
            </a:r>
            <a:r>
              <a:rPr lang="pl-PL" sz="6400" dirty="0" smtClean="0">
                <a:latin typeface="+mj-lt"/>
              </a:rPr>
              <a:t>objawy najczęstszych </a:t>
            </a:r>
            <a:r>
              <a:rPr lang="pl-PL" sz="6400" dirty="0">
                <a:latin typeface="+mj-lt"/>
              </a:rPr>
              <a:t>chorób zakaźnych, w tym sepsy, oraz dowiaduje się czym są antybiotyki, poznaje </a:t>
            </a:r>
            <a:r>
              <a:rPr lang="pl-PL" sz="6400" dirty="0" smtClean="0">
                <a:latin typeface="+mj-lt"/>
              </a:rPr>
              <a:t>zasady profilaktyki </a:t>
            </a:r>
            <a:r>
              <a:rPr lang="pl-PL" sz="6400" dirty="0">
                <a:latin typeface="+mj-lt"/>
              </a:rPr>
              <a:t>epidemiologicznej. Poznaje także znaczenie szczepień, w tym obowiązkowych i </a:t>
            </a:r>
            <a:r>
              <a:rPr lang="pl-PL" sz="6400" dirty="0" smtClean="0">
                <a:latin typeface="+mj-lt"/>
              </a:rPr>
              <a:t>zalecanych, oraz </a:t>
            </a:r>
            <a:r>
              <a:rPr lang="pl-PL" sz="6400" dirty="0">
                <a:latin typeface="+mj-lt"/>
              </a:rPr>
              <a:t>potrafi rozpoznać dezinformację na temat szczepień. Uczy się monitorować podstawowe </a:t>
            </a:r>
            <a:r>
              <a:rPr lang="pl-PL" sz="6400" dirty="0" smtClean="0">
                <a:latin typeface="+mj-lt"/>
              </a:rPr>
              <a:t>mierniki zdrowia </a:t>
            </a:r>
            <a:r>
              <a:rPr lang="pl-PL" sz="6400" dirty="0">
                <a:latin typeface="+mj-lt"/>
              </a:rPr>
              <a:t>fizycznego, takie jak BMI, ciśnienie tętnicze czy tętno, a także rozpozna przeszkody w życiu </a:t>
            </a:r>
            <a:r>
              <a:rPr lang="pl-PL" sz="6400" dirty="0" smtClean="0">
                <a:latin typeface="+mj-lt"/>
              </a:rPr>
              <a:t>osób z </a:t>
            </a:r>
            <a:r>
              <a:rPr lang="pl-PL" sz="6400" dirty="0">
                <a:latin typeface="+mj-lt"/>
              </a:rPr>
              <a:t>niepełnosprawnościami i propozycje rozwiązań wspierających ich integrację.</a:t>
            </a:r>
          </a:p>
        </p:txBody>
      </p:sp>
    </p:spTree>
    <p:extLst>
      <p:ext uri="{BB962C8B-B14F-4D97-AF65-F5344CB8AC3E}">
        <p14:creationId xmlns:p14="http://schemas.microsoft.com/office/powerpoint/2010/main" val="3845457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zecha">
  <a:themeElements>
    <a:clrScheme name="Strzech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Średni">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rzech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512</TotalTime>
  <Words>3514</Words>
  <Application>Microsoft Office PowerPoint</Application>
  <PresentationFormat>Pokaz na ekranie (4:3)</PresentationFormat>
  <Paragraphs>146</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Strzecha</vt:lpstr>
      <vt:lpstr>EDUKACJA ZDROWOTNA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1. WARTOŚCI I POSTAWY</vt:lpstr>
      <vt:lpstr>2. ZDROWIE FIZYCZNE</vt:lpstr>
      <vt:lpstr>3. AKTYWNOŚĆ FIZYCZNA</vt:lpstr>
      <vt:lpstr>4. ODŻYWIANIE</vt:lpstr>
      <vt:lpstr>5. ZDROWIE PSYCHICZNE</vt:lpstr>
      <vt:lpstr>6.ZDROWIE SPOŁECZNE</vt:lpstr>
      <vt:lpstr>7. DOJRZEWANIE</vt:lpstr>
      <vt:lpstr>8. ZDROWIE SEKSUALNE</vt:lpstr>
      <vt:lpstr>9. ZDROWIE ŚRODOWISKOWE</vt:lpstr>
      <vt:lpstr>10. INTERNET I PROFILAKTYKA UZALEŻNIEŃ</vt:lpstr>
      <vt:lpstr>PRZEWIDYWANE UMIEJĘTNOŚCI UCZNIA:</vt:lpstr>
      <vt:lpstr>Dziękujemy za uwagę.</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EDUKACJA ZDROWOTNA</dc:title>
  <dc:creator>Ewa Raczkowska</dc:creator>
  <cp:lastModifiedBy>Ewa Raczkowska</cp:lastModifiedBy>
  <cp:revision>41</cp:revision>
  <dcterms:created xsi:type="dcterms:W3CDTF">2025-07-27T10:44:38Z</dcterms:created>
  <dcterms:modified xsi:type="dcterms:W3CDTF">2025-07-28T14:48:54Z</dcterms:modified>
</cp:coreProperties>
</file>